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4"/>
  </p:sldMasterIdLst>
  <p:notesMasterIdLst>
    <p:notesMasterId r:id="rId35"/>
  </p:notesMasterIdLst>
  <p:sldIdLst>
    <p:sldId id="256" r:id="rId5"/>
    <p:sldId id="347" r:id="rId6"/>
    <p:sldId id="379" r:id="rId7"/>
    <p:sldId id="380" r:id="rId8"/>
    <p:sldId id="381" r:id="rId9"/>
    <p:sldId id="382" r:id="rId10"/>
    <p:sldId id="383" r:id="rId11"/>
    <p:sldId id="384" r:id="rId12"/>
    <p:sldId id="385" r:id="rId13"/>
    <p:sldId id="386" r:id="rId14"/>
    <p:sldId id="387" r:id="rId15"/>
    <p:sldId id="388" r:id="rId16"/>
    <p:sldId id="389" r:id="rId17"/>
    <p:sldId id="392" r:id="rId18"/>
    <p:sldId id="393" r:id="rId19"/>
    <p:sldId id="394" r:id="rId20"/>
    <p:sldId id="395" r:id="rId21"/>
    <p:sldId id="396" r:id="rId22"/>
    <p:sldId id="397" r:id="rId23"/>
    <p:sldId id="398" r:id="rId24"/>
    <p:sldId id="401" r:id="rId25"/>
    <p:sldId id="399" r:id="rId26"/>
    <p:sldId id="400" r:id="rId27"/>
    <p:sldId id="402" r:id="rId28"/>
    <p:sldId id="403" r:id="rId29"/>
    <p:sldId id="404" r:id="rId30"/>
    <p:sldId id="405" r:id="rId31"/>
    <p:sldId id="406" r:id="rId32"/>
    <p:sldId id="407" r:id="rId33"/>
    <p:sldId id="265" r:id="rId3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35976572-4615-1247-9EC2-A0BF91A7C5CF}">
          <p14:sldIdLst>
            <p14:sldId id="256"/>
          </p14:sldIdLst>
        </p14:section>
        <p14:section name="Introduction" id="{C6D2C62A-29AC-DF49-90A9-375B40BAD281}">
          <p14:sldIdLst/>
        </p14:section>
        <p14:section name="Introduction" id="{E8894705-9979-5B45-8CA4-58B02FAEC1DA}">
          <p14:sldIdLst>
            <p14:sldId id="347"/>
            <p14:sldId id="379"/>
            <p14:sldId id="380"/>
            <p14:sldId id="381"/>
            <p14:sldId id="382"/>
            <p14:sldId id="383"/>
            <p14:sldId id="384"/>
            <p14:sldId id="385"/>
            <p14:sldId id="386"/>
            <p14:sldId id="387"/>
            <p14:sldId id="388"/>
            <p14:sldId id="389"/>
            <p14:sldId id="392"/>
            <p14:sldId id="393"/>
            <p14:sldId id="394"/>
            <p14:sldId id="395"/>
            <p14:sldId id="396"/>
            <p14:sldId id="397"/>
            <p14:sldId id="398"/>
            <p14:sldId id="401"/>
            <p14:sldId id="399"/>
            <p14:sldId id="400"/>
            <p14:sldId id="402"/>
            <p14:sldId id="403"/>
            <p14:sldId id="404"/>
            <p14:sldId id="405"/>
            <p14:sldId id="406"/>
            <p14:sldId id="407"/>
          </p14:sldIdLst>
        </p14:section>
        <p14:section name="Background" id="{FC0075C5-0595-084F-AC09-6CDF38C7AF0A}">
          <p14:sldIdLst>
            <p14:sldId id="26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83832"/>
  </p:normalViewPr>
  <p:slideViewPr>
    <p:cSldViewPr snapToGrid="0">
      <p:cViewPr varScale="1">
        <p:scale>
          <a:sx n="110" d="100"/>
          <a:sy n="110" d="100"/>
        </p:scale>
        <p:origin x="768" y="48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338298-601B-184F-8B80-6550545B857E}" type="doc">
      <dgm:prSet loTypeId="urn:microsoft.com/office/officeart/2005/8/layout/process1" loCatId="" qsTypeId="urn:microsoft.com/office/officeart/2005/8/quickstyle/simple1" qsCatId="simple" csTypeId="urn:microsoft.com/office/officeart/2005/8/colors/accent3_2" csCatId="accent3" phldr="1"/>
      <dgm:spPr/>
    </dgm:pt>
    <dgm:pt modelId="{29C1FC01-E1F5-C146-AC66-1B2705504496}">
      <dgm:prSet phldrT="[Text]"/>
      <dgm:spPr/>
      <dgm:t>
        <a:bodyPr/>
        <a:lstStyle/>
        <a:p>
          <a:r>
            <a:rPr lang="en-US" dirty="0"/>
            <a:t>Data</a:t>
          </a:r>
        </a:p>
      </dgm:t>
    </dgm:pt>
    <dgm:pt modelId="{96D71423-A9EC-B841-AB83-00671DFFAE41}" type="parTrans" cxnId="{2275F4BC-3642-4943-A92B-677223D0E728}">
      <dgm:prSet/>
      <dgm:spPr/>
      <dgm:t>
        <a:bodyPr/>
        <a:lstStyle/>
        <a:p>
          <a:endParaRPr lang="en-US"/>
        </a:p>
      </dgm:t>
    </dgm:pt>
    <dgm:pt modelId="{BFA13403-10CB-F14B-9297-A756F52A24AF}" type="sibTrans" cxnId="{2275F4BC-3642-4943-A92B-677223D0E728}">
      <dgm:prSet/>
      <dgm:spPr/>
      <dgm:t>
        <a:bodyPr/>
        <a:lstStyle/>
        <a:p>
          <a:endParaRPr lang="en-US"/>
        </a:p>
      </dgm:t>
    </dgm:pt>
    <dgm:pt modelId="{590C080C-44E2-554C-8DD1-8CB338817B53}">
      <dgm:prSet phldrT="[Text]"/>
      <dgm:spPr/>
      <dgm:t>
        <a:bodyPr/>
        <a:lstStyle/>
        <a:p>
          <a:r>
            <a:rPr lang="en-US" dirty="0"/>
            <a:t>AI analysis</a:t>
          </a:r>
        </a:p>
      </dgm:t>
    </dgm:pt>
    <dgm:pt modelId="{6B916713-A654-0D42-B60A-5914801E0539}" type="parTrans" cxnId="{71BCA002-AA3D-1F42-9D9B-E81F597C8D31}">
      <dgm:prSet/>
      <dgm:spPr/>
      <dgm:t>
        <a:bodyPr/>
        <a:lstStyle/>
        <a:p>
          <a:endParaRPr lang="en-US"/>
        </a:p>
      </dgm:t>
    </dgm:pt>
    <dgm:pt modelId="{8E25F6B3-09B2-FF4A-B790-D3CE036BBFB4}" type="sibTrans" cxnId="{71BCA002-AA3D-1F42-9D9B-E81F597C8D31}">
      <dgm:prSet/>
      <dgm:spPr/>
      <dgm:t>
        <a:bodyPr/>
        <a:lstStyle/>
        <a:p>
          <a:endParaRPr lang="en-US"/>
        </a:p>
      </dgm:t>
    </dgm:pt>
    <dgm:pt modelId="{50D6688E-C92E-1B45-A1A7-02E6D1C01EE8}">
      <dgm:prSet phldrT="[Text]"/>
      <dgm:spPr/>
      <dgm:t>
        <a:bodyPr/>
        <a:lstStyle/>
        <a:p>
          <a:r>
            <a:rPr lang="en-US" dirty="0"/>
            <a:t>Feedback</a:t>
          </a:r>
        </a:p>
      </dgm:t>
    </dgm:pt>
    <dgm:pt modelId="{C993CD91-A0F1-F04B-898E-04729FD61E05}" type="parTrans" cxnId="{5FCC7B10-D3DA-144C-AF05-63DCF477A58E}">
      <dgm:prSet/>
      <dgm:spPr/>
      <dgm:t>
        <a:bodyPr/>
        <a:lstStyle/>
        <a:p>
          <a:endParaRPr lang="en-US"/>
        </a:p>
      </dgm:t>
    </dgm:pt>
    <dgm:pt modelId="{5C797BDC-F0F5-5A4F-BA2E-49E1AD221452}" type="sibTrans" cxnId="{5FCC7B10-D3DA-144C-AF05-63DCF477A58E}">
      <dgm:prSet/>
      <dgm:spPr/>
      <dgm:t>
        <a:bodyPr/>
        <a:lstStyle/>
        <a:p>
          <a:endParaRPr lang="en-US"/>
        </a:p>
      </dgm:t>
    </dgm:pt>
    <dgm:pt modelId="{D22FE2E6-7724-664D-BDB8-F0717134D1C2}">
      <dgm:prSet/>
      <dgm:spPr/>
      <dgm:t>
        <a:bodyPr/>
        <a:lstStyle/>
        <a:p>
          <a:r>
            <a:rPr lang="en-US" dirty="0"/>
            <a:t>Learning Improvement</a:t>
          </a:r>
        </a:p>
      </dgm:t>
    </dgm:pt>
    <dgm:pt modelId="{A8BD20F6-40BC-6F48-BF59-E1141D850FDF}" type="parTrans" cxnId="{09518C35-A9CA-FD4B-B5ED-F7E2F68C57E0}">
      <dgm:prSet/>
      <dgm:spPr/>
      <dgm:t>
        <a:bodyPr/>
        <a:lstStyle/>
        <a:p>
          <a:endParaRPr lang="en-US"/>
        </a:p>
      </dgm:t>
    </dgm:pt>
    <dgm:pt modelId="{E083842B-5E81-6341-B357-EF4FBBBACE88}" type="sibTrans" cxnId="{09518C35-A9CA-FD4B-B5ED-F7E2F68C57E0}">
      <dgm:prSet/>
      <dgm:spPr/>
      <dgm:t>
        <a:bodyPr/>
        <a:lstStyle/>
        <a:p>
          <a:endParaRPr lang="en-US"/>
        </a:p>
      </dgm:t>
    </dgm:pt>
    <dgm:pt modelId="{D1799947-D50D-F44E-B3B7-56DA6615FBCF}" type="pres">
      <dgm:prSet presAssocID="{3C338298-601B-184F-8B80-6550545B857E}" presName="Name0" presStyleCnt="0">
        <dgm:presLayoutVars>
          <dgm:dir/>
          <dgm:resizeHandles val="exact"/>
        </dgm:presLayoutVars>
      </dgm:prSet>
      <dgm:spPr/>
    </dgm:pt>
    <dgm:pt modelId="{4664F610-A4FD-6E47-943C-46D91F203379}" type="pres">
      <dgm:prSet presAssocID="{29C1FC01-E1F5-C146-AC66-1B2705504496}" presName="node" presStyleLbl="node1" presStyleIdx="0" presStyleCnt="4">
        <dgm:presLayoutVars>
          <dgm:bulletEnabled val="1"/>
        </dgm:presLayoutVars>
      </dgm:prSet>
      <dgm:spPr/>
    </dgm:pt>
    <dgm:pt modelId="{A000D520-1BBA-6346-BF7F-42130A3A0796}" type="pres">
      <dgm:prSet presAssocID="{BFA13403-10CB-F14B-9297-A756F52A24AF}" presName="sibTrans" presStyleLbl="sibTrans2D1" presStyleIdx="0" presStyleCnt="3"/>
      <dgm:spPr/>
    </dgm:pt>
    <dgm:pt modelId="{BAA8AF41-E9E3-ED4E-A9A3-81E7AFC89318}" type="pres">
      <dgm:prSet presAssocID="{BFA13403-10CB-F14B-9297-A756F52A24AF}" presName="connectorText" presStyleLbl="sibTrans2D1" presStyleIdx="0" presStyleCnt="3"/>
      <dgm:spPr/>
    </dgm:pt>
    <dgm:pt modelId="{D3D13FF4-CAB2-6F45-9DE7-5BD1FB6512D3}" type="pres">
      <dgm:prSet presAssocID="{590C080C-44E2-554C-8DD1-8CB338817B53}" presName="node" presStyleLbl="node1" presStyleIdx="1" presStyleCnt="4">
        <dgm:presLayoutVars>
          <dgm:bulletEnabled val="1"/>
        </dgm:presLayoutVars>
      </dgm:prSet>
      <dgm:spPr/>
    </dgm:pt>
    <dgm:pt modelId="{4FD5F924-ACAF-B249-9DDB-C90ED6B58E8D}" type="pres">
      <dgm:prSet presAssocID="{8E25F6B3-09B2-FF4A-B790-D3CE036BBFB4}" presName="sibTrans" presStyleLbl="sibTrans2D1" presStyleIdx="1" presStyleCnt="3"/>
      <dgm:spPr/>
    </dgm:pt>
    <dgm:pt modelId="{238841F6-A3B7-0A43-8FA4-6FBA5B93BA8C}" type="pres">
      <dgm:prSet presAssocID="{8E25F6B3-09B2-FF4A-B790-D3CE036BBFB4}" presName="connectorText" presStyleLbl="sibTrans2D1" presStyleIdx="1" presStyleCnt="3"/>
      <dgm:spPr/>
    </dgm:pt>
    <dgm:pt modelId="{6AB680A0-5C03-D84D-9291-A79450997B15}" type="pres">
      <dgm:prSet presAssocID="{50D6688E-C92E-1B45-A1A7-02E6D1C01EE8}" presName="node" presStyleLbl="node1" presStyleIdx="2" presStyleCnt="4">
        <dgm:presLayoutVars>
          <dgm:bulletEnabled val="1"/>
        </dgm:presLayoutVars>
      </dgm:prSet>
      <dgm:spPr/>
    </dgm:pt>
    <dgm:pt modelId="{8568346B-2914-6546-8D15-FEE79D5688D1}" type="pres">
      <dgm:prSet presAssocID="{5C797BDC-F0F5-5A4F-BA2E-49E1AD221452}" presName="sibTrans" presStyleLbl="sibTrans2D1" presStyleIdx="2" presStyleCnt="3"/>
      <dgm:spPr/>
    </dgm:pt>
    <dgm:pt modelId="{91E46267-36A8-5440-8461-9ACFC6ED3D88}" type="pres">
      <dgm:prSet presAssocID="{5C797BDC-F0F5-5A4F-BA2E-49E1AD221452}" presName="connectorText" presStyleLbl="sibTrans2D1" presStyleIdx="2" presStyleCnt="3"/>
      <dgm:spPr/>
    </dgm:pt>
    <dgm:pt modelId="{40B721A1-7D03-4E41-85AC-8B9E0B13AC41}" type="pres">
      <dgm:prSet presAssocID="{D22FE2E6-7724-664D-BDB8-F0717134D1C2}" presName="node" presStyleLbl="node1" presStyleIdx="3" presStyleCnt="4">
        <dgm:presLayoutVars>
          <dgm:bulletEnabled val="1"/>
        </dgm:presLayoutVars>
      </dgm:prSet>
      <dgm:spPr/>
    </dgm:pt>
  </dgm:ptLst>
  <dgm:cxnLst>
    <dgm:cxn modelId="{71BCA002-AA3D-1F42-9D9B-E81F597C8D31}" srcId="{3C338298-601B-184F-8B80-6550545B857E}" destId="{590C080C-44E2-554C-8DD1-8CB338817B53}" srcOrd="1" destOrd="0" parTransId="{6B916713-A654-0D42-B60A-5914801E0539}" sibTransId="{8E25F6B3-09B2-FF4A-B790-D3CE036BBFB4}"/>
    <dgm:cxn modelId="{847C8C04-1143-FB43-BF2C-96956A7AA1A3}" type="presOf" srcId="{BFA13403-10CB-F14B-9297-A756F52A24AF}" destId="{A000D520-1BBA-6346-BF7F-42130A3A0796}" srcOrd="0" destOrd="0" presId="urn:microsoft.com/office/officeart/2005/8/layout/process1"/>
    <dgm:cxn modelId="{5FCC7B10-D3DA-144C-AF05-63DCF477A58E}" srcId="{3C338298-601B-184F-8B80-6550545B857E}" destId="{50D6688E-C92E-1B45-A1A7-02E6D1C01EE8}" srcOrd="2" destOrd="0" parTransId="{C993CD91-A0F1-F04B-898E-04729FD61E05}" sibTransId="{5C797BDC-F0F5-5A4F-BA2E-49E1AD221452}"/>
    <dgm:cxn modelId="{9E9E0D13-62F0-2647-9327-9307C31D019E}" type="presOf" srcId="{590C080C-44E2-554C-8DD1-8CB338817B53}" destId="{D3D13FF4-CAB2-6F45-9DE7-5BD1FB6512D3}" srcOrd="0" destOrd="0" presId="urn:microsoft.com/office/officeart/2005/8/layout/process1"/>
    <dgm:cxn modelId="{BE3A0C1A-6240-BE4A-88F7-BDDB3DD1F745}" type="presOf" srcId="{D22FE2E6-7724-664D-BDB8-F0717134D1C2}" destId="{40B721A1-7D03-4E41-85AC-8B9E0B13AC41}" srcOrd="0" destOrd="0" presId="urn:microsoft.com/office/officeart/2005/8/layout/process1"/>
    <dgm:cxn modelId="{C70F0D22-C09C-6942-B5BD-EB05C9E1DF2A}" type="presOf" srcId="{8E25F6B3-09B2-FF4A-B790-D3CE036BBFB4}" destId="{4FD5F924-ACAF-B249-9DDB-C90ED6B58E8D}" srcOrd="0" destOrd="0" presId="urn:microsoft.com/office/officeart/2005/8/layout/process1"/>
    <dgm:cxn modelId="{16FED42F-2B34-084E-BDFD-3E443C85A684}" type="presOf" srcId="{3C338298-601B-184F-8B80-6550545B857E}" destId="{D1799947-D50D-F44E-B3B7-56DA6615FBCF}" srcOrd="0" destOrd="0" presId="urn:microsoft.com/office/officeart/2005/8/layout/process1"/>
    <dgm:cxn modelId="{F17D9A33-A18C-F046-92E2-CD70B5C6FA08}" type="presOf" srcId="{5C797BDC-F0F5-5A4F-BA2E-49E1AD221452}" destId="{91E46267-36A8-5440-8461-9ACFC6ED3D88}" srcOrd="1" destOrd="0" presId="urn:microsoft.com/office/officeart/2005/8/layout/process1"/>
    <dgm:cxn modelId="{09518C35-A9CA-FD4B-B5ED-F7E2F68C57E0}" srcId="{3C338298-601B-184F-8B80-6550545B857E}" destId="{D22FE2E6-7724-664D-BDB8-F0717134D1C2}" srcOrd="3" destOrd="0" parTransId="{A8BD20F6-40BC-6F48-BF59-E1141D850FDF}" sibTransId="{E083842B-5E81-6341-B357-EF4FBBBACE88}"/>
    <dgm:cxn modelId="{52DEB343-857F-DA4E-BD37-1BA963A22917}" type="presOf" srcId="{29C1FC01-E1F5-C146-AC66-1B2705504496}" destId="{4664F610-A4FD-6E47-943C-46D91F203379}" srcOrd="0" destOrd="0" presId="urn:microsoft.com/office/officeart/2005/8/layout/process1"/>
    <dgm:cxn modelId="{DB8E13A2-C68D-9644-A52A-C8C1C270BF55}" type="presOf" srcId="{8E25F6B3-09B2-FF4A-B790-D3CE036BBFB4}" destId="{238841F6-A3B7-0A43-8FA4-6FBA5B93BA8C}" srcOrd="1" destOrd="0" presId="urn:microsoft.com/office/officeart/2005/8/layout/process1"/>
    <dgm:cxn modelId="{C3247FBC-0B24-3F4E-9847-DDE245C17540}" type="presOf" srcId="{BFA13403-10CB-F14B-9297-A756F52A24AF}" destId="{BAA8AF41-E9E3-ED4E-A9A3-81E7AFC89318}" srcOrd="1" destOrd="0" presId="urn:microsoft.com/office/officeart/2005/8/layout/process1"/>
    <dgm:cxn modelId="{2275F4BC-3642-4943-A92B-677223D0E728}" srcId="{3C338298-601B-184F-8B80-6550545B857E}" destId="{29C1FC01-E1F5-C146-AC66-1B2705504496}" srcOrd="0" destOrd="0" parTransId="{96D71423-A9EC-B841-AB83-00671DFFAE41}" sibTransId="{BFA13403-10CB-F14B-9297-A756F52A24AF}"/>
    <dgm:cxn modelId="{E18B19BD-A1BD-594D-9F9F-EBC5C63C191A}" type="presOf" srcId="{50D6688E-C92E-1B45-A1A7-02E6D1C01EE8}" destId="{6AB680A0-5C03-D84D-9291-A79450997B15}" srcOrd="0" destOrd="0" presId="urn:microsoft.com/office/officeart/2005/8/layout/process1"/>
    <dgm:cxn modelId="{A1C4B8EC-5FF5-E84B-9E9E-707356186494}" type="presOf" srcId="{5C797BDC-F0F5-5A4F-BA2E-49E1AD221452}" destId="{8568346B-2914-6546-8D15-FEE79D5688D1}" srcOrd="0" destOrd="0" presId="urn:microsoft.com/office/officeart/2005/8/layout/process1"/>
    <dgm:cxn modelId="{7BA47D0A-0DBB-7244-988F-25AC37025882}" type="presParOf" srcId="{D1799947-D50D-F44E-B3B7-56DA6615FBCF}" destId="{4664F610-A4FD-6E47-943C-46D91F203379}" srcOrd="0" destOrd="0" presId="urn:microsoft.com/office/officeart/2005/8/layout/process1"/>
    <dgm:cxn modelId="{D5C3ED5A-51E2-FA49-841F-821A25F3CE3B}" type="presParOf" srcId="{D1799947-D50D-F44E-B3B7-56DA6615FBCF}" destId="{A000D520-1BBA-6346-BF7F-42130A3A0796}" srcOrd="1" destOrd="0" presId="urn:microsoft.com/office/officeart/2005/8/layout/process1"/>
    <dgm:cxn modelId="{E7BEC78D-E8D9-BD4F-8627-3015CCCCFBAF}" type="presParOf" srcId="{A000D520-1BBA-6346-BF7F-42130A3A0796}" destId="{BAA8AF41-E9E3-ED4E-A9A3-81E7AFC89318}" srcOrd="0" destOrd="0" presId="urn:microsoft.com/office/officeart/2005/8/layout/process1"/>
    <dgm:cxn modelId="{075FAA3A-7481-504B-8ECE-07386C7DC944}" type="presParOf" srcId="{D1799947-D50D-F44E-B3B7-56DA6615FBCF}" destId="{D3D13FF4-CAB2-6F45-9DE7-5BD1FB6512D3}" srcOrd="2" destOrd="0" presId="urn:microsoft.com/office/officeart/2005/8/layout/process1"/>
    <dgm:cxn modelId="{10044488-7569-5F41-BD9F-60D8C98C2D4B}" type="presParOf" srcId="{D1799947-D50D-F44E-B3B7-56DA6615FBCF}" destId="{4FD5F924-ACAF-B249-9DDB-C90ED6B58E8D}" srcOrd="3" destOrd="0" presId="urn:microsoft.com/office/officeart/2005/8/layout/process1"/>
    <dgm:cxn modelId="{4C5B35D0-AE47-BC43-94E5-F81051CE0B95}" type="presParOf" srcId="{4FD5F924-ACAF-B249-9DDB-C90ED6B58E8D}" destId="{238841F6-A3B7-0A43-8FA4-6FBA5B93BA8C}" srcOrd="0" destOrd="0" presId="urn:microsoft.com/office/officeart/2005/8/layout/process1"/>
    <dgm:cxn modelId="{546CDECD-BE31-B342-ADB5-A5556AC1A624}" type="presParOf" srcId="{D1799947-D50D-F44E-B3B7-56DA6615FBCF}" destId="{6AB680A0-5C03-D84D-9291-A79450997B15}" srcOrd="4" destOrd="0" presId="urn:microsoft.com/office/officeart/2005/8/layout/process1"/>
    <dgm:cxn modelId="{30A5E7D3-B285-5942-A18D-766711BF7607}" type="presParOf" srcId="{D1799947-D50D-F44E-B3B7-56DA6615FBCF}" destId="{8568346B-2914-6546-8D15-FEE79D5688D1}" srcOrd="5" destOrd="0" presId="urn:microsoft.com/office/officeart/2005/8/layout/process1"/>
    <dgm:cxn modelId="{1E460A75-E62F-FC4F-B382-3CD9F87ED343}" type="presParOf" srcId="{8568346B-2914-6546-8D15-FEE79D5688D1}" destId="{91E46267-36A8-5440-8461-9ACFC6ED3D88}" srcOrd="0" destOrd="0" presId="urn:microsoft.com/office/officeart/2005/8/layout/process1"/>
    <dgm:cxn modelId="{EDDB4E4C-989C-2640-B2F3-1A890C45F6EC}" type="presParOf" srcId="{D1799947-D50D-F44E-B3B7-56DA6615FBCF}" destId="{40B721A1-7D03-4E41-85AC-8B9E0B13AC41}"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3DF9F79-8B15-6A44-8DCC-7140796E8716}" type="doc">
      <dgm:prSet loTypeId="urn:microsoft.com/office/officeart/2005/8/layout/cycle6" loCatId="" qsTypeId="urn:microsoft.com/office/officeart/2005/8/quickstyle/simple1" qsCatId="simple" csTypeId="urn:microsoft.com/office/officeart/2005/8/colors/accent3_2" csCatId="accent3" phldr="1"/>
      <dgm:spPr/>
      <dgm:t>
        <a:bodyPr/>
        <a:lstStyle/>
        <a:p>
          <a:endParaRPr lang="en-US"/>
        </a:p>
      </dgm:t>
    </dgm:pt>
    <dgm:pt modelId="{DE695815-537B-8147-8CE9-1114F460A1E6}">
      <dgm:prSet phldrT="[Text]"/>
      <dgm:spPr/>
      <dgm:t>
        <a:bodyPr/>
        <a:lstStyle/>
        <a:p>
          <a:r>
            <a:rPr lang="en-US" dirty="0"/>
            <a:t>Valid &amp; Reliable</a:t>
          </a:r>
        </a:p>
      </dgm:t>
    </dgm:pt>
    <dgm:pt modelId="{3595B3CD-C98A-2D4C-B9DF-7AFECA3EBF29}" type="parTrans" cxnId="{D173DDCE-B432-264A-BBF6-D9F42A4E4780}">
      <dgm:prSet/>
      <dgm:spPr/>
      <dgm:t>
        <a:bodyPr/>
        <a:lstStyle/>
        <a:p>
          <a:endParaRPr lang="en-US"/>
        </a:p>
      </dgm:t>
    </dgm:pt>
    <dgm:pt modelId="{2C8312B6-FBE6-5B4D-B3BA-DC05AD6423A2}" type="sibTrans" cxnId="{D173DDCE-B432-264A-BBF6-D9F42A4E4780}">
      <dgm:prSet/>
      <dgm:spPr/>
      <dgm:t>
        <a:bodyPr/>
        <a:lstStyle/>
        <a:p>
          <a:endParaRPr lang="en-US"/>
        </a:p>
      </dgm:t>
    </dgm:pt>
    <dgm:pt modelId="{6851410F-1288-B744-A9CB-B63C21DE1949}">
      <dgm:prSet phldrT="[Text]"/>
      <dgm:spPr/>
      <dgm:t>
        <a:bodyPr/>
        <a:lstStyle/>
        <a:p>
          <a:r>
            <a:rPr lang="en-US" dirty="0"/>
            <a:t>Safe</a:t>
          </a:r>
        </a:p>
      </dgm:t>
    </dgm:pt>
    <dgm:pt modelId="{0CE14D94-6E57-0144-B6CD-E2A3DBD19B6C}" type="parTrans" cxnId="{37038471-00E5-6542-BEE3-48B90DFEFCB0}">
      <dgm:prSet/>
      <dgm:spPr/>
      <dgm:t>
        <a:bodyPr/>
        <a:lstStyle/>
        <a:p>
          <a:endParaRPr lang="en-US"/>
        </a:p>
      </dgm:t>
    </dgm:pt>
    <dgm:pt modelId="{97ADC8B7-55A3-064D-ABE2-527F12462F18}" type="sibTrans" cxnId="{37038471-00E5-6542-BEE3-48B90DFEFCB0}">
      <dgm:prSet/>
      <dgm:spPr/>
      <dgm:t>
        <a:bodyPr/>
        <a:lstStyle/>
        <a:p>
          <a:endParaRPr lang="en-US"/>
        </a:p>
      </dgm:t>
    </dgm:pt>
    <dgm:pt modelId="{D8E01054-CC86-EB4A-8471-B2D731C38BC8}">
      <dgm:prSet phldrT="[Text]"/>
      <dgm:spPr/>
      <dgm:t>
        <a:bodyPr/>
        <a:lstStyle/>
        <a:p>
          <a:r>
            <a:rPr lang="en-US" dirty="0"/>
            <a:t>Secure &amp; Resilient</a:t>
          </a:r>
        </a:p>
      </dgm:t>
    </dgm:pt>
    <dgm:pt modelId="{778565FB-BC24-8243-9BFF-36C20AA6A36A}" type="parTrans" cxnId="{9A57CAD5-18DB-2844-A9AF-EB1A3687024D}">
      <dgm:prSet/>
      <dgm:spPr/>
      <dgm:t>
        <a:bodyPr/>
        <a:lstStyle/>
        <a:p>
          <a:endParaRPr lang="en-US"/>
        </a:p>
      </dgm:t>
    </dgm:pt>
    <dgm:pt modelId="{DC52867F-7C11-0544-99E9-C9CAA0A7CFE9}" type="sibTrans" cxnId="{9A57CAD5-18DB-2844-A9AF-EB1A3687024D}">
      <dgm:prSet/>
      <dgm:spPr/>
      <dgm:t>
        <a:bodyPr/>
        <a:lstStyle/>
        <a:p>
          <a:endParaRPr lang="en-US"/>
        </a:p>
      </dgm:t>
    </dgm:pt>
    <dgm:pt modelId="{81A6D906-F170-A443-B3A9-5756874426E2}">
      <dgm:prSet phldrT="[Text]"/>
      <dgm:spPr/>
      <dgm:t>
        <a:bodyPr/>
        <a:lstStyle/>
        <a:p>
          <a:r>
            <a:rPr lang="en-US" dirty="0"/>
            <a:t>Accountable &amp; Transparent</a:t>
          </a:r>
        </a:p>
      </dgm:t>
    </dgm:pt>
    <dgm:pt modelId="{6DBDEE20-0FDD-C142-ACA8-45C3B36ECC35}" type="parTrans" cxnId="{5A7042AA-F03E-B54A-8A79-F494E4CBA11E}">
      <dgm:prSet/>
      <dgm:spPr/>
      <dgm:t>
        <a:bodyPr/>
        <a:lstStyle/>
        <a:p>
          <a:endParaRPr lang="en-US"/>
        </a:p>
      </dgm:t>
    </dgm:pt>
    <dgm:pt modelId="{C76A038F-BA13-1643-8186-DCF474EB04B6}" type="sibTrans" cxnId="{5A7042AA-F03E-B54A-8A79-F494E4CBA11E}">
      <dgm:prSet/>
      <dgm:spPr/>
      <dgm:t>
        <a:bodyPr/>
        <a:lstStyle/>
        <a:p>
          <a:endParaRPr lang="en-US"/>
        </a:p>
      </dgm:t>
    </dgm:pt>
    <dgm:pt modelId="{3DF5670B-9EC6-FA4D-A3AB-06C1625A18FB}">
      <dgm:prSet phldrT="[Text]"/>
      <dgm:spPr/>
      <dgm:t>
        <a:bodyPr/>
        <a:lstStyle/>
        <a:p>
          <a:r>
            <a:rPr lang="en-US" dirty="0"/>
            <a:t>Explainable &amp; Interpretable</a:t>
          </a:r>
        </a:p>
      </dgm:t>
    </dgm:pt>
    <dgm:pt modelId="{E2258449-5805-954F-855A-79A2595593B3}" type="parTrans" cxnId="{D61D29AC-AE36-924C-A0F8-177F2E0C51FF}">
      <dgm:prSet/>
      <dgm:spPr/>
      <dgm:t>
        <a:bodyPr/>
        <a:lstStyle/>
        <a:p>
          <a:endParaRPr lang="en-US"/>
        </a:p>
      </dgm:t>
    </dgm:pt>
    <dgm:pt modelId="{B23E27C0-C84A-5F46-A123-EB093B2E2A42}" type="sibTrans" cxnId="{D61D29AC-AE36-924C-A0F8-177F2E0C51FF}">
      <dgm:prSet/>
      <dgm:spPr/>
      <dgm:t>
        <a:bodyPr/>
        <a:lstStyle/>
        <a:p>
          <a:endParaRPr lang="en-US"/>
        </a:p>
      </dgm:t>
    </dgm:pt>
    <dgm:pt modelId="{A993DF85-53F0-E74B-8A42-9ABB0835BD75}">
      <dgm:prSet/>
      <dgm:spPr/>
      <dgm:t>
        <a:bodyPr/>
        <a:lstStyle/>
        <a:p>
          <a:r>
            <a:rPr lang="en-US" dirty="0"/>
            <a:t>Privacy-Enhanced</a:t>
          </a:r>
        </a:p>
      </dgm:t>
    </dgm:pt>
    <dgm:pt modelId="{0017D8B4-17D9-8B42-A176-C2A7A2B0241C}" type="parTrans" cxnId="{89B1A9C0-969B-D445-A03D-F80093508436}">
      <dgm:prSet/>
      <dgm:spPr/>
      <dgm:t>
        <a:bodyPr/>
        <a:lstStyle/>
        <a:p>
          <a:endParaRPr lang="en-US"/>
        </a:p>
      </dgm:t>
    </dgm:pt>
    <dgm:pt modelId="{1069128C-EEBD-5041-8147-A8BBEB63BA28}" type="sibTrans" cxnId="{89B1A9C0-969B-D445-A03D-F80093508436}">
      <dgm:prSet/>
      <dgm:spPr/>
      <dgm:t>
        <a:bodyPr/>
        <a:lstStyle/>
        <a:p>
          <a:endParaRPr lang="en-US"/>
        </a:p>
      </dgm:t>
    </dgm:pt>
    <dgm:pt modelId="{EBF6E888-749F-8E40-8730-F17D8E67D793}">
      <dgm:prSet/>
      <dgm:spPr/>
      <dgm:t>
        <a:bodyPr/>
        <a:lstStyle/>
        <a:p>
          <a:r>
            <a:rPr lang="en-US" dirty="0"/>
            <a:t>Fair</a:t>
          </a:r>
        </a:p>
      </dgm:t>
    </dgm:pt>
    <dgm:pt modelId="{7F5B5814-BC37-B24F-8934-24F5B3897DAE}" type="parTrans" cxnId="{19CCB891-0D99-F741-B465-DB381394EFDD}">
      <dgm:prSet/>
      <dgm:spPr/>
      <dgm:t>
        <a:bodyPr/>
        <a:lstStyle/>
        <a:p>
          <a:endParaRPr lang="en-US"/>
        </a:p>
      </dgm:t>
    </dgm:pt>
    <dgm:pt modelId="{3F714E12-B99D-6940-BEC8-6A45B186E4A9}" type="sibTrans" cxnId="{19CCB891-0D99-F741-B465-DB381394EFDD}">
      <dgm:prSet/>
      <dgm:spPr/>
      <dgm:t>
        <a:bodyPr/>
        <a:lstStyle/>
        <a:p>
          <a:endParaRPr lang="en-US"/>
        </a:p>
      </dgm:t>
    </dgm:pt>
    <dgm:pt modelId="{0EA62D5B-EC3C-8C4D-B640-A74B73320EF3}" type="pres">
      <dgm:prSet presAssocID="{A3DF9F79-8B15-6A44-8DCC-7140796E8716}" presName="cycle" presStyleCnt="0">
        <dgm:presLayoutVars>
          <dgm:dir/>
          <dgm:resizeHandles val="exact"/>
        </dgm:presLayoutVars>
      </dgm:prSet>
      <dgm:spPr/>
    </dgm:pt>
    <dgm:pt modelId="{213C59C1-7431-7F49-BDCF-8BB492CCB6C9}" type="pres">
      <dgm:prSet presAssocID="{DE695815-537B-8147-8CE9-1114F460A1E6}" presName="node" presStyleLbl="node1" presStyleIdx="0" presStyleCnt="7">
        <dgm:presLayoutVars>
          <dgm:bulletEnabled val="1"/>
        </dgm:presLayoutVars>
      </dgm:prSet>
      <dgm:spPr/>
    </dgm:pt>
    <dgm:pt modelId="{20F92234-2A10-6C42-9702-CD32077300CC}" type="pres">
      <dgm:prSet presAssocID="{DE695815-537B-8147-8CE9-1114F460A1E6}" presName="spNode" presStyleCnt="0"/>
      <dgm:spPr/>
    </dgm:pt>
    <dgm:pt modelId="{E6901D55-68D8-894F-B931-5FAAC73C2B3B}" type="pres">
      <dgm:prSet presAssocID="{2C8312B6-FBE6-5B4D-B3BA-DC05AD6423A2}" presName="sibTrans" presStyleLbl="sibTrans1D1" presStyleIdx="0" presStyleCnt="7"/>
      <dgm:spPr/>
    </dgm:pt>
    <dgm:pt modelId="{C5F5D1F6-686D-BB47-9AA2-4EFCB94171BB}" type="pres">
      <dgm:prSet presAssocID="{6851410F-1288-B744-A9CB-B63C21DE1949}" presName="node" presStyleLbl="node1" presStyleIdx="1" presStyleCnt="7">
        <dgm:presLayoutVars>
          <dgm:bulletEnabled val="1"/>
        </dgm:presLayoutVars>
      </dgm:prSet>
      <dgm:spPr/>
    </dgm:pt>
    <dgm:pt modelId="{1A2B2365-6882-2E49-AA66-7C4457A34577}" type="pres">
      <dgm:prSet presAssocID="{6851410F-1288-B744-A9CB-B63C21DE1949}" presName="spNode" presStyleCnt="0"/>
      <dgm:spPr/>
    </dgm:pt>
    <dgm:pt modelId="{ACFFDAE3-56D4-4E4E-A6B8-A31D6AC4AC06}" type="pres">
      <dgm:prSet presAssocID="{97ADC8B7-55A3-064D-ABE2-527F12462F18}" presName="sibTrans" presStyleLbl="sibTrans1D1" presStyleIdx="1" presStyleCnt="7"/>
      <dgm:spPr/>
    </dgm:pt>
    <dgm:pt modelId="{80E88606-FDC5-C946-94A5-56CDBAE9919B}" type="pres">
      <dgm:prSet presAssocID="{D8E01054-CC86-EB4A-8471-B2D731C38BC8}" presName="node" presStyleLbl="node1" presStyleIdx="2" presStyleCnt="7">
        <dgm:presLayoutVars>
          <dgm:bulletEnabled val="1"/>
        </dgm:presLayoutVars>
      </dgm:prSet>
      <dgm:spPr/>
    </dgm:pt>
    <dgm:pt modelId="{AA2D7DA4-AA4C-554D-9AA8-922529BBA5BA}" type="pres">
      <dgm:prSet presAssocID="{D8E01054-CC86-EB4A-8471-B2D731C38BC8}" presName="spNode" presStyleCnt="0"/>
      <dgm:spPr/>
    </dgm:pt>
    <dgm:pt modelId="{166068A8-7F7D-224B-A7F7-EEE661E088C6}" type="pres">
      <dgm:prSet presAssocID="{DC52867F-7C11-0544-99E9-C9CAA0A7CFE9}" presName="sibTrans" presStyleLbl="sibTrans1D1" presStyleIdx="2" presStyleCnt="7"/>
      <dgm:spPr/>
    </dgm:pt>
    <dgm:pt modelId="{7E735F9C-F243-5F46-A9FC-D79EE3165EE6}" type="pres">
      <dgm:prSet presAssocID="{81A6D906-F170-A443-B3A9-5756874426E2}" presName="node" presStyleLbl="node1" presStyleIdx="3" presStyleCnt="7">
        <dgm:presLayoutVars>
          <dgm:bulletEnabled val="1"/>
        </dgm:presLayoutVars>
      </dgm:prSet>
      <dgm:spPr/>
    </dgm:pt>
    <dgm:pt modelId="{8AF049F0-C131-9249-9030-8005F4E2736E}" type="pres">
      <dgm:prSet presAssocID="{81A6D906-F170-A443-B3A9-5756874426E2}" presName="spNode" presStyleCnt="0"/>
      <dgm:spPr/>
    </dgm:pt>
    <dgm:pt modelId="{35296715-8812-5B42-BE51-41CF2978717B}" type="pres">
      <dgm:prSet presAssocID="{C76A038F-BA13-1643-8186-DCF474EB04B6}" presName="sibTrans" presStyleLbl="sibTrans1D1" presStyleIdx="3" presStyleCnt="7"/>
      <dgm:spPr/>
    </dgm:pt>
    <dgm:pt modelId="{DA73FC3B-03CB-0B4C-BC86-54723A0A54A9}" type="pres">
      <dgm:prSet presAssocID="{3DF5670B-9EC6-FA4D-A3AB-06C1625A18FB}" presName="node" presStyleLbl="node1" presStyleIdx="4" presStyleCnt="7">
        <dgm:presLayoutVars>
          <dgm:bulletEnabled val="1"/>
        </dgm:presLayoutVars>
      </dgm:prSet>
      <dgm:spPr/>
    </dgm:pt>
    <dgm:pt modelId="{CF0F73D8-3BDD-DD44-A80E-8EBFE4F2CC2F}" type="pres">
      <dgm:prSet presAssocID="{3DF5670B-9EC6-FA4D-A3AB-06C1625A18FB}" presName="spNode" presStyleCnt="0"/>
      <dgm:spPr/>
    </dgm:pt>
    <dgm:pt modelId="{9B7A15CF-3464-AC49-8179-5FAFD62C3CD9}" type="pres">
      <dgm:prSet presAssocID="{B23E27C0-C84A-5F46-A123-EB093B2E2A42}" presName="sibTrans" presStyleLbl="sibTrans1D1" presStyleIdx="4" presStyleCnt="7"/>
      <dgm:spPr/>
    </dgm:pt>
    <dgm:pt modelId="{17DFD044-59C3-9740-A9AD-FAC8C900E2E3}" type="pres">
      <dgm:prSet presAssocID="{A993DF85-53F0-E74B-8A42-9ABB0835BD75}" presName="node" presStyleLbl="node1" presStyleIdx="5" presStyleCnt="7">
        <dgm:presLayoutVars>
          <dgm:bulletEnabled val="1"/>
        </dgm:presLayoutVars>
      </dgm:prSet>
      <dgm:spPr/>
    </dgm:pt>
    <dgm:pt modelId="{4954E00D-C4E9-DC41-BFF5-D31293E68503}" type="pres">
      <dgm:prSet presAssocID="{A993DF85-53F0-E74B-8A42-9ABB0835BD75}" presName="spNode" presStyleCnt="0"/>
      <dgm:spPr/>
    </dgm:pt>
    <dgm:pt modelId="{A1D2B106-CE4E-0143-B41E-28BE3F7413B9}" type="pres">
      <dgm:prSet presAssocID="{1069128C-EEBD-5041-8147-A8BBEB63BA28}" presName="sibTrans" presStyleLbl="sibTrans1D1" presStyleIdx="5" presStyleCnt="7"/>
      <dgm:spPr/>
    </dgm:pt>
    <dgm:pt modelId="{44C9BDDD-CE83-5F49-8515-410802883B03}" type="pres">
      <dgm:prSet presAssocID="{EBF6E888-749F-8E40-8730-F17D8E67D793}" presName="node" presStyleLbl="node1" presStyleIdx="6" presStyleCnt="7">
        <dgm:presLayoutVars>
          <dgm:bulletEnabled val="1"/>
        </dgm:presLayoutVars>
      </dgm:prSet>
      <dgm:spPr/>
    </dgm:pt>
    <dgm:pt modelId="{BAFF3054-2E44-A644-9368-C7D8398C2658}" type="pres">
      <dgm:prSet presAssocID="{EBF6E888-749F-8E40-8730-F17D8E67D793}" presName="spNode" presStyleCnt="0"/>
      <dgm:spPr/>
    </dgm:pt>
    <dgm:pt modelId="{CD4D6D72-09EF-E74E-9E49-FB16783B277F}" type="pres">
      <dgm:prSet presAssocID="{3F714E12-B99D-6940-BEC8-6A45B186E4A9}" presName="sibTrans" presStyleLbl="sibTrans1D1" presStyleIdx="6" presStyleCnt="7"/>
      <dgm:spPr/>
    </dgm:pt>
  </dgm:ptLst>
  <dgm:cxnLst>
    <dgm:cxn modelId="{4D4BC410-EF81-404A-A08F-D43CA1C92460}" type="presOf" srcId="{81A6D906-F170-A443-B3A9-5756874426E2}" destId="{7E735F9C-F243-5F46-A9FC-D79EE3165EE6}" srcOrd="0" destOrd="0" presId="urn:microsoft.com/office/officeart/2005/8/layout/cycle6"/>
    <dgm:cxn modelId="{2403CC19-EFAA-8C4F-AAA6-3EA018FA61B0}" type="presOf" srcId="{2C8312B6-FBE6-5B4D-B3BA-DC05AD6423A2}" destId="{E6901D55-68D8-894F-B931-5FAAC73C2B3B}" srcOrd="0" destOrd="0" presId="urn:microsoft.com/office/officeart/2005/8/layout/cycle6"/>
    <dgm:cxn modelId="{1CAE1328-E923-CC44-8537-252736B964BD}" type="presOf" srcId="{6851410F-1288-B744-A9CB-B63C21DE1949}" destId="{C5F5D1F6-686D-BB47-9AA2-4EFCB94171BB}" srcOrd="0" destOrd="0" presId="urn:microsoft.com/office/officeart/2005/8/layout/cycle6"/>
    <dgm:cxn modelId="{93B2D32E-AEB2-EF49-85EE-FECBC6E07A91}" type="presOf" srcId="{DE695815-537B-8147-8CE9-1114F460A1E6}" destId="{213C59C1-7431-7F49-BDCF-8BB492CCB6C9}" srcOrd="0" destOrd="0" presId="urn:microsoft.com/office/officeart/2005/8/layout/cycle6"/>
    <dgm:cxn modelId="{F1A28C39-ACC0-BC45-ABBE-76FE330DF1F6}" type="presOf" srcId="{A3DF9F79-8B15-6A44-8DCC-7140796E8716}" destId="{0EA62D5B-EC3C-8C4D-B640-A74B73320EF3}" srcOrd="0" destOrd="0" presId="urn:microsoft.com/office/officeart/2005/8/layout/cycle6"/>
    <dgm:cxn modelId="{4356DB55-53F1-5749-A994-FEA44BBBC6AA}" type="presOf" srcId="{D8E01054-CC86-EB4A-8471-B2D731C38BC8}" destId="{80E88606-FDC5-C946-94A5-56CDBAE9919B}" srcOrd="0" destOrd="0" presId="urn:microsoft.com/office/officeart/2005/8/layout/cycle6"/>
    <dgm:cxn modelId="{8752975D-9FF4-CB4D-8581-354688F24026}" type="presOf" srcId="{3F714E12-B99D-6940-BEC8-6A45B186E4A9}" destId="{CD4D6D72-09EF-E74E-9E49-FB16783B277F}" srcOrd="0" destOrd="0" presId="urn:microsoft.com/office/officeart/2005/8/layout/cycle6"/>
    <dgm:cxn modelId="{327F4A6D-F22F-8D4E-9FD7-19F0BCD04201}" type="presOf" srcId="{C76A038F-BA13-1643-8186-DCF474EB04B6}" destId="{35296715-8812-5B42-BE51-41CF2978717B}" srcOrd="0" destOrd="0" presId="urn:microsoft.com/office/officeart/2005/8/layout/cycle6"/>
    <dgm:cxn modelId="{37038471-00E5-6542-BEE3-48B90DFEFCB0}" srcId="{A3DF9F79-8B15-6A44-8DCC-7140796E8716}" destId="{6851410F-1288-B744-A9CB-B63C21DE1949}" srcOrd="1" destOrd="0" parTransId="{0CE14D94-6E57-0144-B6CD-E2A3DBD19B6C}" sibTransId="{97ADC8B7-55A3-064D-ABE2-527F12462F18}"/>
    <dgm:cxn modelId="{19686987-A3B6-FC44-B5C7-B25231F95AB3}" type="presOf" srcId="{A993DF85-53F0-E74B-8A42-9ABB0835BD75}" destId="{17DFD044-59C3-9740-A9AD-FAC8C900E2E3}" srcOrd="0" destOrd="0" presId="urn:microsoft.com/office/officeart/2005/8/layout/cycle6"/>
    <dgm:cxn modelId="{19CCB891-0D99-F741-B465-DB381394EFDD}" srcId="{A3DF9F79-8B15-6A44-8DCC-7140796E8716}" destId="{EBF6E888-749F-8E40-8730-F17D8E67D793}" srcOrd="6" destOrd="0" parTransId="{7F5B5814-BC37-B24F-8934-24F5B3897DAE}" sibTransId="{3F714E12-B99D-6940-BEC8-6A45B186E4A9}"/>
    <dgm:cxn modelId="{9ADC7392-4F53-1942-AE3B-1515A39FAF23}" type="presOf" srcId="{3DF5670B-9EC6-FA4D-A3AB-06C1625A18FB}" destId="{DA73FC3B-03CB-0B4C-BC86-54723A0A54A9}" srcOrd="0" destOrd="0" presId="urn:microsoft.com/office/officeart/2005/8/layout/cycle6"/>
    <dgm:cxn modelId="{5A7042AA-F03E-B54A-8A79-F494E4CBA11E}" srcId="{A3DF9F79-8B15-6A44-8DCC-7140796E8716}" destId="{81A6D906-F170-A443-B3A9-5756874426E2}" srcOrd="3" destOrd="0" parTransId="{6DBDEE20-0FDD-C142-ACA8-45C3B36ECC35}" sibTransId="{C76A038F-BA13-1643-8186-DCF474EB04B6}"/>
    <dgm:cxn modelId="{D61D29AC-AE36-924C-A0F8-177F2E0C51FF}" srcId="{A3DF9F79-8B15-6A44-8DCC-7140796E8716}" destId="{3DF5670B-9EC6-FA4D-A3AB-06C1625A18FB}" srcOrd="4" destOrd="0" parTransId="{E2258449-5805-954F-855A-79A2595593B3}" sibTransId="{B23E27C0-C84A-5F46-A123-EB093B2E2A42}"/>
    <dgm:cxn modelId="{6168F2AC-1C43-9E4B-AFF1-43AB2D7196F4}" type="presOf" srcId="{B23E27C0-C84A-5F46-A123-EB093B2E2A42}" destId="{9B7A15CF-3464-AC49-8179-5FAFD62C3CD9}" srcOrd="0" destOrd="0" presId="urn:microsoft.com/office/officeart/2005/8/layout/cycle6"/>
    <dgm:cxn modelId="{5F614AB7-99CC-F543-B691-D9D5FF3FBFA0}" type="presOf" srcId="{EBF6E888-749F-8E40-8730-F17D8E67D793}" destId="{44C9BDDD-CE83-5F49-8515-410802883B03}" srcOrd="0" destOrd="0" presId="urn:microsoft.com/office/officeart/2005/8/layout/cycle6"/>
    <dgm:cxn modelId="{89B1A9C0-969B-D445-A03D-F80093508436}" srcId="{A3DF9F79-8B15-6A44-8DCC-7140796E8716}" destId="{A993DF85-53F0-E74B-8A42-9ABB0835BD75}" srcOrd="5" destOrd="0" parTransId="{0017D8B4-17D9-8B42-A176-C2A7A2B0241C}" sibTransId="{1069128C-EEBD-5041-8147-A8BBEB63BA28}"/>
    <dgm:cxn modelId="{5947E1C7-58C4-4D4C-B0E6-A830D683C342}" type="presOf" srcId="{DC52867F-7C11-0544-99E9-C9CAA0A7CFE9}" destId="{166068A8-7F7D-224B-A7F7-EEE661E088C6}" srcOrd="0" destOrd="0" presId="urn:microsoft.com/office/officeart/2005/8/layout/cycle6"/>
    <dgm:cxn modelId="{D173DDCE-B432-264A-BBF6-D9F42A4E4780}" srcId="{A3DF9F79-8B15-6A44-8DCC-7140796E8716}" destId="{DE695815-537B-8147-8CE9-1114F460A1E6}" srcOrd="0" destOrd="0" parTransId="{3595B3CD-C98A-2D4C-B9DF-7AFECA3EBF29}" sibTransId="{2C8312B6-FBE6-5B4D-B3BA-DC05AD6423A2}"/>
    <dgm:cxn modelId="{9A57CAD5-18DB-2844-A9AF-EB1A3687024D}" srcId="{A3DF9F79-8B15-6A44-8DCC-7140796E8716}" destId="{D8E01054-CC86-EB4A-8471-B2D731C38BC8}" srcOrd="2" destOrd="0" parTransId="{778565FB-BC24-8243-9BFF-36C20AA6A36A}" sibTransId="{DC52867F-7C11-0544-99E9-C9CAA0A7CFE9}"/>
    <dgm:cxn modelId="{C6B962EE-8CF7-C843-AD8C-E1AD93BF5380}" type="presOf" srcId="{1069128C-EEBD-5041-8147-A8BBEB63BA28}" destId="{A1D2B106-CE4E-0143-B41E-28BE3F7413B9}" srcOrd="0" destOrd="0" presId="urn:microsoft.com/office/officeart/2005/8/layout/cycle6"/>
    <dgm:cxn modelId="{485BE5FF-4444-BA48-B8C1-E58FFE416834}" type="presOf" srcId="{97ADC8B7-55A3-064D-ABE2-527F12462F18}" destId="{ACFFDAE3-56D4-4E4E-A6B8-A31D6AC4AC06}" srcOrd="0" destOrd="0" presId="urn:microsoft.com/office/officeart/2005/8/layout/cycle6"/>
    <dgm:cxn modelId="{9F21FE9F-4733-E04B-B8EC-C1875ACA1D4A}" type="presParOf" srcId="{0EA62D5B-EC3C-8C4D-B640-A74B73320EF3}" destId="{213C59C1-7431-7F49-BDCF-8BB492CCB6C9}" srcOrd="0" destOrd="0" presId="urn:microsoft.com/office/officeart/2005/8/layout/cycle6"/>
    <dgm:cxn modelId="{E70869C0-C271-4C44-A6EB-B25EBF43CFAD}" type="presParOf" srcId="{0EA62D5B-EC3C-8C4D-B640-A74B73320EF3}" destId="{20F92234-2A10-6C42-9702-CD32077300CC}" srcOrd="1" destOrd="0" presId="urn:microsoft.com/office/officeart/2005/8/layout/cycle6"/>
    <dgm:cxn modelId="{8CE4B3E5-1721-B24C-8C6F-3A1A5CE7BEDB}" type="presParOf" srcId="{0EA62D5B-EC3C-8C4D-B640-A74B73320EF3}" destId="{E6901D55-68D8-894F-B931-5FAAC73C2B3B}" srcOrd="2" destOrd="0" presId="urn:microsoft.com/office/officeart/2005/8/layout/cycle6"/>
    <dgm:cxn modelId="{8AC273B8-F1FE-2344-AADA-FF6ABE2E8B15}" type="presParOf" srcId="{0EA62D5B-EC3C-8C4D-B640-A74B73320EF3}" destId="{C5F5D1F6-686D-BB47-9AA2-4EFCB94171BB}" srcOrd="3" destOrd="0" presId="urn:microsoft.com/office/officeart/2005/8/layout/cycle6"/>
    <dgm:cxn modelId="{AECADB25-8CB1-F548-8538-96784371B9D3}" type="presParOf" srcId="{0EA62D5B-EC3C-8C4D-B640-A74B73320EF3}" destId="{1A2B2365-6882-2E49-AA66-7C4457A34577}" srcOrd="4" destOrd="0" presId="urn:microsoft.com/office/officeart/2005/8/layout/cycle6"/>
    <dgm:cxn modelId="{3DECA29C-DABF-7842-B503-2F280386DFD1}" type="presParOf" srcId="{0EA62D5B-EC3C-8C4D-B640-A74B73320EF3}" destId="{ACFFDAE3-56D4-4E4E-A6B8-A31D6AC4AC06}" srcOrd="5" destOrd="0" presId="urn:microsoft.com/office/officeart/2005/8/layout/cycle6"/>
    <dgm:cxn modelId="{41053953-C624-A144-8C8D-54D05A9A1FA3}" type="presParOf" srcId="{0EA62D5B-EC3C-8C4D-B640-A74B73320EF3}" destId="{80E88606-FDC5-C946-94A5-56CDBAE9919B}" srcOrd="6" destOrd="0" presId="urn:microsoft.com/office/officeart/2005/8/layout/cycle6"/>
    <dgm:cxn modelId="{C71831BB-9837-1D43-B0D7-77E13176101F}" type="presParOf" srcId="{0EA62D5B-EC3C-8C4D-B640-A74B73320EF3}" destId="{AA2D7DA4-AA4C-554D-9AA8-922529BBA5BA}" srcOrd="7" destOrd="0" presId="urn:microsoft.com/office/officeart/2005/8/layout/cycle6"/>
    <dgm:cxn modelId="{DD3A4D80-B22B-C245-9E83-A8F951212C58}" type="presParOf" srcId="{0EA62D5B-EC3C-8C4D-B640-A74B73320EF3}" destId="{166068A8-7F7D-224B-A7F7-EEE661E088C6}" srcOrd="8" destOrd="0" presId="urn:microsoft.com/office/officeart/2005/8/layout/cycle6"/>
    <dgm:cxn modelId="{50F7DC43-69C6-5749-BC05-BE920600DF2D}" type="presParOf" srcId="{0EA62D5B-EC3C-8C4D-B640-A74B73320EF3}" destId="{7E735F9C-F243-5F46-A9FC-D79EE3165EE6}" srcOrd="9" destOrd="0" presId="urn:microsoft.com/office/officeart/2005/8/layout/cycle6"/>
    <dgm:cxn modelId="{551451B5-D91C-5943-8BA5-44607F48942E}" type="presParOf" srcId="{0EA62D5B-EC3C-8C4D-B640-A74B73320EF3}" destId="{8AF049F0-C131-9249-9030-8005F4E2736E}" srcOrd="10" destOrd="0" presId="urn:microsoft.com/office/officeart/2005/8/layout/cycle6"/>
    <dgm:cxn modelId="{FE58B585-41B7-F748-8B12-D2F276F3F98A}" type="presParOf" srcId="{0EA62D5B-EC3C-8C4D-B640-A74B73320EF3}" destId="{35296715-8812-5B42-BE51-41CF2978717B}" srcOrd="11" destOrd="0" presId="urn:microsoft.com/office/officeart/2005/8/layout/cycle6"/>
    <dgm:cxn modelId="{76228846-010E-9E44-A7DD-BDD90361B84D}" type="presParOf" srcId="{0EA62D5B-EC3C-8C4D-B640-A74B73320EF3}" destId="{DA73FC3B-03CB-0B4C-BC86-54723A0A54A9}" srcOrd="12" destOrd="0" presId="urn:microsoft.com/office/officeart/2005/8/layout/cycle6"/>
    <dgm:cxn modelId="{1786E6D9-3904-DC4D-9C27-D7D9ED11F563}" type="presParOf" srcId="{0EA62D5B-EC3C-8C4D-B640-A74B73320EF3}" destId="{CF0F73D8-3BDD-DD44-A80E-8EBFE4F2CC2F}" srcOrd="13" destOrd="0" presId="urn:microsoft.com/office/officeart/2005/8/layout/cycle6"/>
    <dgm:cxn modelId="{7598E1F3-08BE-774D-B86C-B16ECAAA5895}" type="presParOf" srcId="{0EA62D5B-EC3C-8C4D-B640-A74B73320EF3}" destId="{9B7A15CF-3464-AC49-8179-5FAFD62C3CD9}" srcOrd="14" destOrd="0" presId="urn:microsoft.com/office/officeart/2005/8/layout/cycle6"/>
    <dgm:cxn modelId="{525BB1BC-AE74-C043-8C22-00B951B80F0C}" type="presParOf" srcId="{0EA62D5B-EC3C-8C4D-B640-A74B73320EF3}" destId="{17DFD044-59C3-9740-A9AD-FAC8C900E2E3}" srcOrd="15" destOrd="0" presId="urn:microsoft.com/office/officeart/2005/8/layout/cycle6"/>
    <dgm:cxn modelId="{F8CBF6BA-83FD-B943-A86B-0DBF6CB21189}" type="presParOf" srcId="{0EA62D5B-EC3C-8C4D-B640-A74B73320EF3}" destId="{4954E00D-C4E9-DC41-BFF5-D31293E68503}" srcOrd="16" destOrd="0" presId="urn:microsoft.com/office/officeart/2005/8/layout/cycle6"/>
    <dgm:cxn modelId="{77438FA9-9CD3-184C-A9DD-2E5CADB2D843}" type="presParOf" srcId="{0EA62D5B-EC3C-8C4D-B640-A74B73320EF3}" destId="{A1D2B106-CE4E-0143-B41E-28BE3F7413B9}" srcOrd="17" destOrd="0" presId="urn:microsoft.com/office/officeart/2005/8/layout/cycle6"/>
    <dgm:cxn modelId="{3E3141AB-79C2-1840-9986-0B5D498BFB61}" type="presParOf" srcId="{0EA62D5B-EC3C-8C4D-B640-A74B73320EF3}" destId="{44C9BDDD-CE83-5F49-8515-410802883B03}" srcOrd="18" destOrd="0" presId="urn:microsoft.com/office/officeart/2005/8/layout/cycle6"/>
    <dgm:cxn modelId="{7173D761-A278-5A4B-BB1F-DA5955CBD74D}" type="presParOf" srcId="{0EA62D5B-EC3C-8C4D-B640-A74B73320EF3}" destId="{BAFF3054-2E44-A644-9368-C7D8398C2658}" srcOrd="19" destOrd="0" presId="urn:microsoft.com/office/officeart/2005/8/layout/cycle6"/>
    <dgm:cxn modelId="{C2FDBFCF-1DA8-2B49-B891-655A33BA7D41}" type="presParOf" srcId="{0EA62D5B-EC3C-8C4D-B640-A74B73320EF3}" destId="{CD4D6D72-09EF-E74E-9E49-FB16783B277F}" srcOrd="20" destOrd="0" presId="urn:microsoft.com/office/officeart/2005/8/layout/cycle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64F610-A4FD-6E47-943C-46D91F203379}">
      <dsp:nvSpPr>
        <dsp:cNvPr id="0" name=""/>
        <dsp:cNvSpPr/>
      </dsp:nvSpPr>
      <dsp:spPr>
        <a:xfrm>
          <a:off x="2678" y="1680616"/>
          <a:ext cx="1171277" cy="70276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Data</a:t>
          </a:r>
        </a:p>
      </dsp:txBody>
      <dsp:txXfrm>
        <a:off x="23261" y="1701199"/>
        <a:ext cx="1130111" cy="661600"/>
      </dsp:txXfrm>
    </dsp:sp>
    <dsp:sp modelId="{A000D520-1BBA-6346-BF7F-42130A3A0796}">
      <dsp:nvSpPr>
        <dsp:cNvPr id="0" name=""/>
        <dsp:cNvSpPr/>
      </dsp:nvSpPr>
      <dsp:spPr>
        <a:xfrm>
          <a:off x="1291083" y="1886761"/>
          <a:ext cx="248310" cy="290476"/>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291083" y="1944856"/>
        <a:ext cx="173817" cy="174286"/>
      </dsp:txXfrm>
    </dsp:sp>
    <dsp:sp modelId="{D3D13FF4-CAB2-6F45-9DE7-5BD1FB6512D3}">
      <dsp:nvSpPr>
        <dsp:cNvPr id="0" name=""/>
        <dsp:cNvSpPr/>
      </dsp:nvSpPr>
      <dsp:spPr>
        <a:xfrm>
          <a:off x="1642467" y="1680616"/>
          <a:ext cx="1171277" cy="70276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AI analysis</a:t>
          </a:r>
        </a:p>
      </dsp:txBody>
      <dsp:txXfrm>
        <a:off x="1663050" y="1701199"/>
        <a:ext cx="1130111" cy="661600"/>
      </dsp:txXfrm>
    </dsp:sp>
    <dsp:sp modelId="{4FD5F924-ACAF-B249-9DDB-C90ED6B58E8D}">
      <dsp:nvSpPr>
        <dsp:cNvPr id="0" name=""/>
        <dsp:cNvSpPr/>
      </dsp:nvSpPr>
      <dsp:spPr>
        <a:xfrm>
          <a:off x="2930872" y="1886761"/>
          <a:ext cx="248310" cy="290476"/>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930872" y="1944856"/>
        <a:ext cx="173817" cy="174286"/>
      </dsp:txXfrm>
    </dsp:sp>
    <dsp:sp modelId="{6AB680A0-5C03-D84D-9291-A79450997B15}">
      <dsp:nvSpPr>
        <dsp:cNvPr id="0" name=""/>
        <dsp:cNvSpPr/>
      </dsp:nvSpPr>
      <dsp:spPr>
        <a:xfrm>
          <a:off x="3282255" y="1680616"/>
          <a:ext cx="1171277" cy="70276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Feedback</a:t>
          </a:r>
        </a:p>
      </dsp:txBody>
      <dsp:txXfrm>
        <a:off x="3302838" y="1701199"/>
        <a:ext cx="1130111" cy="661600"/>
      </dsp:txXfrm>
    </dsp:sp>
    <dsp:sp modelId="{8568346B-2914-6546-8D15-FEE79D5688D1}">
      <dsp:nvSpPr>
        <dsp:cNvPr id="0" name=""/>
        <dsp:cNvSpPr/>
      </dsp:nvSpPr>
      <dsp:spPr>
        <a:xfrm>
          <a:off x="4570660" y="1886761"/>
          <a:ext cx="248310" cy="290476"/>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570660" y="1944856"/>
        <a:ext cx="173817" cy="174286"/>
      </dsp:txXfrm>
    </dsp:sp>
    <dsp:sp modelId="{40B721A1-7D03-4E41-85AC-8B9E0B13AC41}">
      <dsp:nvSpPr>
        <dsp:cNvPr id="0" name=""/>
        <dsp:cNvSpPr/>
      </dsp:nvSpPr>
      <dsp:spPr>
        <a:xfrm>
          <a:off x="4922043" y="1680616"/>
          <a:ext cx="1171277" cy="70276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Learning Improvement</a:t>
          </a:r>
        </a:p>
      </dsp:txBody>
      <dsp:txXfrm>
        <a:off x="4942626" y="1701199"/>
        <a:ext cx="1130111" cy="6616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3C59C1-7431-7F49-BDCF-8BB492CCB6C9}">
      <dsp:nvSpPr>
        <dsp:cNvPr id="0" name=""/>
        <dsp:cNvSpPr/>
      </dsp:nvSpPr>
      <dsp:spPr>
        <a:xfrm>
          <a:off x="2161372" y="1075"/>
          <a:ext cx="713080" cy="463502"/>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Valid &amp; Reliable</a:t>
          </a:r>
        </a:p>
      </dsp:txBody>
      <dsp:txXfrm>
        <a:off x="2183998" y="23701"/>
        <a:ext cx="667828" cy="418250"/>
      </dsp:txXfrm>
    </dsp:sp>
    <dsp:sp modelId="{E6901D55-68D8-894F-B931-5FAAC73C2B3B}">
      <dsp:nvSpPr>
        <dsp:cNvPr id="0" name=""/>
        <dsp:cNvSpPr/>
      </dsp:nvSpPr>
      <dsp:spPr>
        <a:xfrm>
          <a:off x="1195930" y="232826"/>
          <a:ext cx="2643965" cy="2643965"/>
        </a:xfrm>
        <a:custGeom>
          <a:avLst/>
          <a:gdLst/>
          <a:ahLst/>
          <a:cxnLst/>
          <a:rect l="0" t="0" r="0" b="0"/>
          <a:pathLst>
            <a:path>
              <a:moveTo>
                <a:pt x="1683234" y="50316"/>
              </a:moveTo>
              <a:arcTo wR="1321982" hR="1321982" stAng="17151519" swAng="1254838"/>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5F5D1F6-686D-BB47-9AA2-4EFCB94171BB}">
      <dsp:nvSpPr>
        <dsp:cNvPr id="0" name=""/>
        <dsp:cNvSpPr/>
      </dsp:nvSpPr>
      <dsp:spPr>
        <a:xfrm>
          <a:off x="3194940" y="498815"/>
          <a:ext cx="713080" cy="463502"/>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Safe</a:t>
          </a:r>
        </a:p>
      </dsp:txBody>
      <dsp:txXfrm>
        <a:off x="3217566" y="521441"/>
        <a:ext cx="667828" cy="418250"/>
      </dsp:txXfrm>
    </dsp:sp>
    <dsp:sp modelId="{ACFFDAE3-56D4-4E4E-A6B8-A31D6AC4AC06}">
      <dsp:nvSpPr>
        <dsp:cNvPr id="0" name=""/>
        <dsp:cNvSpPr/>
      </dsp:nvSpPr>
      <dsp:spPr>
        <a:xfrm>
          <a:off x="1195930" y="232826"/>
          <a:ext cx="2643965" cy="2643965"/>
        </a:xfrm>
        <a:custGeom>
          <a:avLst/>
          <a:gdLst/>
          <a:ahLst/>
          <a:cxnLst/>
          <a:rect l="0" t="0" r="0" b="0"/>
          <a:pathLst>
            <a:path>
              <a:moveTo>
                <a:pt x="2506743" y="735483"/>
              </a:moveTo>
              <a:arcTo wR="1321982" hR="1321982" stAng="20019775" swAng="1725191"/>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0E88606-FDC5-C946-94A5-56CDBAE9919B}">
      <dsp:nvSpPr>
        <dsp:cNvPr id="0" name=""/>
        <dsp:cNvSpPr/>
      </dsp:nvSpPr>
      <dsp:spPr>
        <a:xfrm>
          <a:off x="3450210" y="1617227"/>
          <a:ext cx="713080" cy="463502"/>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Secure &amp; Resilient</a:t>
          </a:r>
        </a:p>
      </dsp:txBody>
      <dsp:txXfrm>
        <a:off x="3472836" y="1639853"/>
        <a:ext cx="667828" cy="418250"/>
      </dsp:txXfrm>
    </dsp:sp>
    <dsp:sp modelId="{166068A8-7F7D-224B-A7F7-EEE661E088C6}">
      <dsp:nvSpPr>
        <dsp:cNvPr id="0" name=""/>
        <dsp:cNvSpPr/>
      </dsp:nvSpPr>
      <dsp:spPr>
        <a:xfrm>
          <a:off x="1195930" y="232826"/>
          <a:ext cx="2643965" cy="2643965"/>
        </a:xfrm>
        <a:custGeom>
          <a:avLst/>
          <a:gdLst/>
          <a:ahLst/>
          <a:cxnLst/>
          <a:rect l="0" t="0" r="0" b="0"/>
          <a:pathLst>
            <a:path>
              <a:moveTo>
                <a:pt x="2532735" y="1852751"/>
              </a:moveTo>
              <a:arcTo wR="1321982" hR="1321982" stAng="1420299" swAng="1357388"/>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E735F9C-F243-5F46-A9FC-D79EE3165EE6}">
      <dsp:nvSpPr>
        <dsp:cNvPr id="0" name=""/>
        <dsp:cNvSpPr/>
      </dsp:nvSpPr>
      <dsp:spPr>
        <a:xfrm>
          <a:off x="2734959" y="2514123"/>
          <a:ext cx="713080" cy="463502"/>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Accountable &amp; Transparent</a:t>
          </a:r>
        </a:p>
      </dsp:txBody>
      <dsp:txXfrm>
        <a:off x="2757585" y="2536749"/>
        <a:ext cx="667828" cy="418250"/>
      </dsp:txXfrm>
    </dsp:sp>
    <dsp:sp modelId="{35296715-8812-5B42-BE51-41CF2978717B}">
      <dsp:nvSpPr>
        <dsp:cNvPr id="0" name=""/>
        <dsp:cNvSpPr/>
      </dsp:nvSpPr>
      <dsp:spPr>
        <a:xfrm>
          <a:off x="1195930" y="232826"/>
          <a:ext cx="2643965" cy="2643965"/>
        </a:xfrm>
        <a:custGeom>
          <a:avLst/>
          <a:gdLst/>
          <a:ahLst/>
          <a:cxnLst/>
          <a:rect l="0" t="0" r="0" b="0"/>
          <a:pathLst>
            <a:path>
              <a:moveTo>
                <a:pt x="1534746" y="2626731"/>
              </a:moveTo>
              <a:arcTo wR="1321982" hR="1321982" stAng="4844304" swAng="1111393"/>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A73FC3B-03CB-0B4C-BC86-54723A0A54A9}">
      <dsp:nvSpPr>
        <dsp:cNvPr id="0" name=""/>
        <dsp:cNvSpPr/>
      </dsp:nvSpPr>
      <dsp:spPr>
        <a:xfrm>
          <a:off x="1587785" y="2514123"/>
          <a:ext cx="713080" cy="463502"/>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Explainable &amp; Interpretable</a:t>
          </a:r>
        </a:p>
      </dsp:txBody>
      <dsp:txXfrm>
        <a:off x="1610411" y="2536749"/>
        <a:ext cx="667828" cy="418250"/>
      </dsp:txXfrm>
    </dsp:sp>
    <dsp:sp modelId="{9B7A15CF-3464-AC49-8179-5FAFD62C3CD9}">
      <dsp:nvSpPr>
        <dsp:cNvPr id="0" name=""/>
        <dsp:cNvSpPr/>
      </dsp:nvSpPr>
      <dsp:spPr>
        <a:xfrm>
          <a:off x="1195930" y="232826"/>
          <a:ext cx="2643965" cy="2643965"/>
        </a:xfrm>
        <a:custGeom>
          <a:avLst/>
          <a:gdLst/>
          <a:ahLst/>
          <a:cxnLst/>
          <a:rect l="0" t="0" r="0" b="0"/>
          <a:pathLst>
            <a:path>
              <a:moveTo>
                <a:pt x="408560" y="2277649"/>
              </a:moveTo>
              <a:arcTo wR="1321982" hR="1321982" stAng="8022313" swAng="1357388"/>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7DFD044-59C3-9740-A9AD-FAC8C900E2E3}">
      <dsp:nvSpPr>
        <dsp:cNvPr id="0" name=""/>
        <dsp:cNvSpPr/>
      </dsp:nvSpPr>
      <dsp:spPr>
        <a:xfrm>
          <a:off x="872534" y="1617227"/>
          <a:ext cx="713080" cy="463502"/>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Privacy-Enhanced</a:t>
          </a:r>
        </a:p>
      </dsp:txBody>
      <dsp:txXfrm>
        <a:off x="895160" y="1639853"/>
        <a:ext cx="667828" cy="418250"/>
      </dsp:txXfrm>
    </dsp:sp>
    <dsp:sp modelId="{A1D2B106-CE4E-0143-B41E-28BE3F7413B9}">
      <dsp:nvSpPr>
        <dsp:cNvPr id="0" name=""/>
        <dsp:cNvSpPr/>
      </dsp:nvSpPr>
      <dsp:spPr>
        <a:xfrm>
          <a:off x="1195930" y="232826"/>
          <a:ext cx="2643965" cy="2643965"/>
        </a:xfrm>
        <a:custGeom>
          <a:avLst/>
          <a:gdLst/>
          <a:ahLst/>
          <a:cxnLst/>
          <a:rect l="0" t="0" r="0" b="0"/>
          <a:pathLst>
            <a:path>
              <a:moveTo>
                <a:pt x="1175" y="1377712"/>
              </a:moveTo>
              <a:arcTo wR="1321982" hR="1321982" stAng="10655035" swAng="1725191"/>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4C9BDDD-CE83-5F49-8515-410802883B03}">
      <dsp:nvSpPr>
        <dsp:cNvPr id="0" name=""/>
        <dsp:cNvSpPr/>
      </dsp:nvSpPr>
      <dsp:spPr>
        <a:xfrm>
          <a:off x="1127804" y="498815"/>
          <a:ext cx="713080" cy="463502"/>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Fair</a:t>
          </a:r>
        </a:p>
      </dsp:txBody>
      <dsp:txXfrm>
        <a:off x="1150430" y="521441"/>
        <a:ext cx="667828" cy="418250"/>
      </dsp:txXfrm>
    </dsp:sp>
    <dsp:sp modelId="{CD4D6D72-09EF-E74E-9E49-FB16783B277F}">
      <dsp:nvSpPr>
        <dsp:cNvPr id="0" name=""/>
        <dsp:cNvSpPr/>
      </dsp:nvSpPr>
      <dsp:spPr>
        <a:xfrm>
          <a:off x="1195930" y="232826"/>
          <a:ext cx="2643965" cy="2643965"/>
        </a:xfrm>
        <a:custGeom>
          <a:avLst/>
          <a:gdLst/>
          <a:ahLst/>
          <a:cxnLst/>
          <a:rect l="0" t="0" r="0" b="0"/>
          <a:pathLst>
            <a:path>
              <a:moveTo>
                <a:pt x="530590" y="263051"/>
              </a:moveTo>
              <a:arcTo wR="1321982" hR="1321982" stAng="13993644" swAng="1254838"/>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E9B062D0-608A-D10A-9431-994AE69174E7}"/>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9330A997-5B83-2CD5-6AF9-F28CBA354E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F33D95D7-3A63-15C1-AB58-4C1C38C1EF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195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3570BC6F-3485-8742-ADCD-6206D758F42C}"/>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C0A64FC5-1900-6A6F-6643-2631CF1ADC0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B243A80F-D543-9797-FD73-DDD4E8169A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8771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E7FB902E-268B-025B-E602-CF6429E305E7}"/>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980FDB9E-A856-8E1C-7EB7-6A0F55269F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5E6985ED-B3C0-B94E-0DFF-1B8ACCDCE3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6022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428B76E1-03C9-4FD9-E08C-1CBBDCF1FBF9}"/>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21CF1FD3-D45B-60AC-E9CC-C7F818A85D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327BCD1B-31BA-0036-03D1-B378219931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90511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131B9CF0-6526-2743-AEAB-D69BD93D96CD}"/>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49728EC9-C5FC-3A8C-F3F1-FA8EBD93C2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EAE93C8A-01FA-C401-84BD-989B2A804D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19931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E2733AA1-0449-F628-5A99-62471608039F}"/>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E2DE13E9-2DD9-F9AA-E064-27ABFD50B0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0699D53F-5FE7-5230-8CEC-5AD2F444592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25560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23D5B1A0-FF70-1354-DA7A-2DB97993131E}"/>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4F26D891-9A40-8EB2-2CD3-B836F785AB0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74E9F565-199F-E94F-6437-115E6B395F1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1880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A76FEB1E-F674-991D-9CF7-A0BE471C8240}"/>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4140D139-651C-C884-977F-761D08E6B7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0F15E0A6-0728-7078-34DE-233F1A05296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1393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3270AF15-FD24-CF59-C995-C600E56605FB}"/>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D38CC552-CDD1-FA8A-70EC-1C0BBD18E4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325DF05D-0310-6E81-FAB3-AB385458A0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84944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F4A93460-F841-7C34-8843-B7905A7ED663}"/>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E76B18D4-6D32-0CCF-2348-6DB8D38AA0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AEEE7FAA-9F1C-0DF9-C221-0E73F34446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8859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008C872A-5994-6200-1F8C-B96513DCE98F}"/>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DA18C012-829B-0461-89D1-967BD80CAC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D5DFC6B5-7378-7407-BFFD-2F2099370CF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66193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61DAB968-E3E3-275D-12A5-E274C7130515}"/>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5B4498F7-2D6A-45DB-04CF-4D8AFF5F34C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6A716541-D1B0-E417-6C72-95ED68BF2F9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89471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4178EEAE-623B-7F23-E389-BAB334BAF1E4}"/>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CFF283B1-2A00-BD16-A26F-3A2429D8EB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82C0E861-462C-8F31-19AD-89C08C37F2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20974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D6E69F34-9B23-8297-4AEB-405F8474B95F}"/>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D9400D06-D966-094A-DA8F-5829F75C3B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DC01E6DB-3DB7-BD2B-54C2-F49E7556FD2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62067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995B2D56-A033-2ECA-6C3D-35C8573EB9DE}"/>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DCA6B4D8-2087-1EC6-5EE1-4F7F3EFC2E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75C1B233-DBCF-16FF-0671-4B5B6ED08E4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08497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CE430172-A44F-1ACF-E274-462C3634D9D7}"/>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603A53F6-7C4C-9FE1-9476-8969D56D70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DA7C9377-79A4-B5E3-72EF-F575B6FF678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55246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41A98C45-772C-58D3-8B47-71571AD852D2}"/>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89E445C5-9230-DE7A-651B-4B6B5CCC57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363DADCD-3581-1C47-133D-547C54BFD9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9181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FED84194-0763-9CFF-B365-3D0349C8768D}"/>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3F3846ED-EAB6-5423-64E9-8B7C6E999AD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736F4D54-7339-08DA-AB23-8A11C1D750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01350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BFC43789-2E25-E39E-5C8E-F9BD75ABD7DB}"/>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A1CA7261-3B4C-3141-884F-8C380A4C57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224F02C3-6ED3-7CB9-5AAC-70CC53D8BB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53542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F0BFBADF-7705-5809-580F-08189FC8DFC6}"/>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1E809C2E-079E-1333-A8E3-887B21C0CE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D78790B7-2042-7A70-E167-64D49D0ABE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77937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32D67B1C-938D-9E27-7750-0F8CC4FDC11D}"/>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2B05B824-C0C5-6E1B-0E13-14D7E8DF0D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0535802F-9D86-1CE2-C75F-47FF307B25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2392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1D06E512-4355-F405-D40C-56EE7118B76D}"/>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79C1894B-5A46-401C-DAA0-0C6E4DCBAB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682212A5-8956-FDBE-91F4-EE6E1EE2712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30180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b4e5c1bb18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b4e5c1bb18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173A2FD6-025E-8F91-E271-DFD538CD8A12}"/>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32003595-F8A3-EDD3-DD7E-094B19E0173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46D802CD-32EA-F6F3-A468-9D7EA3847C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6283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D4375D79-F507-7BB7-23F3-D7AB3A469F68}"/>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5D73441A-6286-5002-ABD3-338C929D62B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40DE3E72-4A16-8981-D05F-9A6514AE3E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4607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7C6049C4-BC12-F484-4845-F24A7ED2211B}"/>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B5F50F22-A48E-E739-3EAA-0634B24B59F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16B31C23-90AA-1A3A-9311-FEFDC5C30D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7595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46172E25-1275-B6E0-08DB-8521CD2DB1DF}"/>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F3B90FBF-38C2-2E68-C3E9-7E302F08BD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D9ABE5C3-846F-CA78-019B-5479FB38252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8531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A383F189-7836-AA99-1080-A4EF24589024}"/>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92BA9CCE-E1EF-3BC1-C8B8-AD82AA46F1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15260391-EEF8-A1BE-2ECC-68E0D65CD9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0428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CF8689F2-3860-7817-A439-E76BD3AE1660}"/>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DD2E72B2-E490-BA3F-245C-9EBB0EEAD2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A7D4B71E-9D2B-B450-B846-5CBDF7E7550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0201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www.vox.com/future-perfect/23023538/ai-dalle-2-openai-bias-gpt-3-incentives" TargetMode="Externa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png"/><Relationship Id="rId7" Type="http://schemas.openxmlformats.org/officeDocument/2006/relationships/diagramColors" Target="../diagrams/colors2.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1255"/>
            <a:ext cx="9144001" cy="5140990"/>
          </a:xfrm>
          <a:prstGeom prst="rect">
            <a:avLst/>
          </a:prstGeom>
          <a:noFill/>
          <a:ln>
            <a:noFill/>
          </a:ln>
        </p:spPr>
      </p:pic>
      <p:sp>
        <p:nvSpPr>
          <p:cNvPr id="55" name="Google Shape;55;p13"/>
          <p:cNvSpPr txBox="1">
            <a:spLocks noGrp="1"/>
          </p:cNvSpPr>
          <p:nvPr>
            <p:ph type="ctrTitle"/>
          </p:nvPr>
        </p:nvSpPr>
        <p:spPr>
          <a:xfrm>
            <a:off x="1173750" y="2634950"/>
            <a:ext cx="8520600" cy="62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 sz="3000" b="1" dirty="0">
                <a:solidFill>
                  <a:schemeClr val="lt1"/>
                </a:solidFill>
                <a:latin typeface="Verdana"/>
                <a:ea typeface="Verdana"/>
                <a:cs typeface="Verdana"/>
                <a:sym typeface="Verdana"/>
              </a:rPr>
              <a:t>Future of AI</a:t>
            </a:r>
            <a:endParaRPr sz="3000" b="1" dirty="0">
              <a:solidFill>
                <a:schemeClr val="lt1"/>
              </a:solidFill>
              <a:latin typeface="Verdana"/>
              <a:ea typeface="Verdana"/>
              <a:cs typeface="Verdana"/>
              <a:sym typeface="Verdana"/>
            </a:endParaRPr>
          </a:p>
        </p:txBody>
      </p:sp>
      <p:sp>
        <p:nvSpPr>
          <p:cNvPr id="56" name="Google Shape;56;p13"/>
          <p:cNvSpPr txBox="1">
            <a:spLocks noGrp="1"/>
          </p:cNvSpPr>
          <p:nvPr>
            <p:ph type="subTitle" idx="1"/>
          </p:nvPr>
        </p:nvSpPr>
        <p:spPr>
          <a:xfrm>
            <a:off x="1173750" y="3220900"/>
            <a:ext cx="8520600" cy="792600"/>
          </a:xfrm>
          <a:prstGeom prst="rect">
            <a:avLst/>
          </a:prstGeom>
        </p:spPr>
        <p:txBody>
          <a:bodyPr spcFirstLastPara="1" wrap="square" lIns="91425" tIns="91425" rIns="91425" bIns="91425" anchor="t" anchorCtr="0">
            <a:noAutofit/>
          </a:bodyPr>
          <a:lstStyle/>
          <a:p>
            <a:pPr marL="0" indent="0" algn="l"/>
            <a:r>
              <a:rPr lang="en-US" sz="1800" i="1" dirty="0">
                <a:solidFill>
                  <a:schemeClr val="lt1"/>
                </a:solidFill>
                <a:latin typeface="Georgia"/>
              </a:rPr>
              <a:t>AI in education &amp; society, ethics, fairness and responsible AI</a:t>
            </a:r>
          </a:p>
          <a:p>
            <a:pPr marL="0" lvl="0" indent="0" algn="l" rtl="0">
              <a:spcBef>
                <a:spcPts val="0"/>
              </a:spcBef>
              <a:spcAft>
                <a:spcPts val="0"/>
              </a:spcAft>
              <a:buNone/>
            </a:pPr>
            <a:endParaRPr sz="1800" i="1" dirty="0">
              <a:solidFill>
                <a:schemeClr val="lt1"/>
              </a:solidFill>
              <a:latin typeface="Georgia"/>
              <a:ea typeface="Georgia"/>
              <a:cs typeface="Georgia"/>
              <a:sym typeface="Georgia"/>
            </a:endParaRPr>
          </a:p>
        </p:txBody>
      </p:sp>
      <p:pic>
        <p:nvPicPr>
          <p:cNvPr id="57" name="Google Shape;57;p13"/>
          <p:cNvPicPr preferRelativeResize="0"/>
          <p:nvPr/>
        </p:nvPicPr>
        <p:blipFill>
          <a:blip r:embed="rId4">
            <a:alphaModFix/>
          </a:blip>
          <a:stretch>
            <a:fillRect/>
          </a:stretch>
        </p:blipFill>
        <p:spPr>
          <a:xfrm>
            <a:off x="1218475" y="2274170"/>
            <a:ext cx="1103100" cy="297580"/>
          </a:xfrm>
          <a:prstGeom prst="rect">
            <a:avLst/>
          </a:prstGeom>
          <a:noFill/>
          <a:ln>
            <a:noFill/>
          </a:ln>
        </p:spPr>
      </p:pic>
      <p:sp>
        <p:nvSpPr>
          <p:cNvPr id="58" name="Google Shape;58;p13"/>
          <p:cNvSpPr txBox="1"/>
          <p:nvPr/>
        </p:nvSpPr>
        <p:spPr>
          <a:xfrm>
            <a:off x="1325075" y="2274175"/>
            <a:ext cx="1103100" cy="23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800" b="1">
                <a:solidFill>
                  <a:schemeClr val="lt1"/>
                </a:solidFill>
                <a:latin typeface="Verdana"/>
                <a:ea typeface="Verdana"/>
                <a:cs typeface="Verdana"/>
                <a:sym typeface="Verdana"/>
              </a:rPr>
              <a:t>30/10/2025</a:t>
            </a:r>
            <a:endParaRPr sz="800" b="1" dirty="0">
              <a:solidFill>
                <a:schemeClr val="lt1"/>
              </a:solidFill>
              <a:latin typeface="Verdana"/>
              <a:ea typeface="Verdana"/>
              <a:cs typeface="Verdana"/>
              <a:sym typeface="Verdana"/>
            </a:endParaRPr>
          </a:p>
        </p:txBody>
      </p:sp>
      <p:pic>
        <p:nvPicPr>
          <p:cNvPr id="5" name="Image 4" descr="Une image contenant texte, Police, Graphique, capture d’écran&#10;&#10;Description générée automatiquement">
            <a:extLst>
              <a:ext uri="{FF2B5EF4-FFF2-40B4-BE49-F238E27FC236}">
                <a16:creationId xmlns:a16="http://schemas.microsoft.com/office/drawing/2014/main" id="{DB77CE62-EFDB-64B1-6F14-58BEE5D4FE46}"/>
              </a:ext>
            </a:extLst>
          </p:cNvPr>
          <p:cNvPicPr>
            <a:picLocks noChangeAspect="1"/>
          </p:cNvPicPr>
          <p:nvPr/>
        </p:nvPicPr>
        <p:blipFill>
          <a:blip r:embed="rId5"/>
          <a:stretch>
            <a:fillRect/>
          </a:stretch>
        </p:blipFill>
        <p:spPr>
          <a:xfrm>
            <a:off x="6829052" y="373831"/>
            <a:ext cx="1853046" cy="94427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047CF9CC-2011-F0D7-AD42-A9D479D3AD4D}"/>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C9845CDC-A4CB-581C-3E62-98FDB8A30418}"/>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4D2443A7-4366-0325-8C49-A3774565E367}"/>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4F813C9B-399C-3511-C979-524829820540}"/>
              </a:ext>
            </a:extLst>
          </p:cNvPr>
          <p:cNvSpPr>
            <a:spLocks noGrp="1"/>
          </p:cNvSpPr>
          <p:nvPr>
            <p:ph type="sldNum" idx="12"/>
          </p:nvPr>
        </p:nvSpPr>
        <p:spPr>
          <a:xfrm>
            <a:off x="1632680" y="4574246"/>
            <a:ext cx="355146"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10</a:t>
            </a:fld>
            <a:endParaRPr lang="fr" i="1" dirty="0">
              <a:solidFill>
                <a:srgbClr val="8F6A21"/>
              </a:solidFill>
            </a:endParaRPr>
          </a:p>
        </p:txBody>
      </p:sp>
      <p:sp>
        <p:nvSpPr>
          <p:cNvPr id="6" name="Google Shape;83;p15">
            <a:extLst>
              <a:ext uri="{FF2B5EF4-FFF2-40B4-BE49-F238E27FC236}">
                <a16:creationId xmlns:a16="http://schemas.microsoft.com/office/drawing/2014/main" id="{0061C358-41ED-D4D0-5C62-1F827B90251F}"/>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Concerns about Teaching with AI </a:t>
            </a:r>
          </a:p>
        </p:txBody>
      </p:sp>
      <p:pic>
        <p:nvPicPr>
          <p:cNvPr id="5" name="Picture 4">
            <a:extLst>
              <a:ext uri="{FF2B5EF4-FFF2-40B4-BE49-F238E27FC236}">
                <a16:creationId xmlns:a16="http://schemas.microsoft.com/office/drawing/2014/main" id="{C6F774C2-C1F2-8C7E-77A4-5C8A3C5D2D11}"/>
              </a:ext>
            </a:extLst>
          </p:cNvPr>
          <p:cNvPicPr>
            <a:picLocks noChangeAspect="1"/>
          </p:cNvPicPr>
          <p:nvPr/>
        </p:nvPicPr>
        <p:blipFill>
          <a:blip r:embed="rId4"/>
          <a:stretch>
            <a:fillRect/>
          </a:stretch>
        </p:blipFill>
        <p:spPr>
          <a:xfrm>
            <a:off x="2068503" y="1319445"/>
            <a:ext cx="5006993" cy="3053716"/>
          </a:xfrm>
          <a:prstGeom prst="rect">
            <a:avLst/>
          </a:prstGeom>
        </p:spPr>
      </p:pic>
    </p:spTree>
    <p:extLst>
      <p:ext uri="{BB962C8B-B14F-4D97-AF65-F5344CB8AC3E}">
        <p14:creationId xmlns:p14="http://schemas.microsoft.com/office/powerpoint/2010/main" val="1501016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43773EA0-8435-6047-5C2B-1A6E946ED6EE}"/>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03805030-D612-6A28-33EA-A96C264752BE}"/>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62AD9488-7D1E-64D0-B09A-6AA10317699A}"/>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469A90E9-6B2E-A4CA-CA81-B9CDD88C4CF7}"/>
              </a:ext>
            </a:extLst>
          </p:cNvPr>
          <p:cNvSpPr>
            <a:spLocks noGrp="1"/>
          </p:cNvSpPr>
          <p:nvPr>
            <p:ph type="sldNum" idx="12"/>
          </p:nvPr>
        </p:nvSpPr>
        <p:spPr>
          <a:xfrm>
            <a:off x="1632680" y="4574246"/>
            <a:ext cx="355146"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11</a:t>
            </a:fld>
            <a:endParaRPr lang="fr" i="1" dirty="0">
              <a:solidFill>
                <a:srgbClr val="8F6A21"/>
              </a:solidFill>
            </a:endParaRPr>
          </a:p>
        </p:txBody>
      </p:sp>
      <p:sp>
        <p:nvSpPr>
          <p:cNvPr id="6" name="Google Shape;83;p15">
            <a:extLst>
              <a:ext uri="{FF2B5EF4-FFF2-40B4-BE49-F238E27FC236}">
                <a16:creationId xmlns:a16="http://schemas.microsoft.com/office/drawing/2014/main" id="{11F70E88-EB0F-9A4D-D523-C93D7309B7F1}"/>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Recommendations on Implementation</a:t>
            </a:r>
          </a:p>
        </p:txBody>
      </p:sp>
      <p:sp>
        <p:nvSpPr>
          <p:cNvPr id="7" name="Google Shape;68;p14">
            <a:extLst>
              <a:ext uri="{FF2B5EF4-FFF2-40B4-BE49-F238E27FC236}">
                <a16:creationId xmlns:a16="http://schemas.microsoft.com/office/drawing/2014/main" id="{A0E61A89-E832-F545-E318-EAE6D66B7037}"/>
              </a:ext>
            </a:extLst>
          </p:cNvPr>
          <p:cNvSpPr txBox="1"/>
          <p:nvPr/>
        </p:nvSpPr>
        <p:spPr>
          <a:xfrm>
            <a:off x="761998" y="1238249"/>
            <a:ext cx="7450185" cy="3034647"/>
          </a:xfrm>
          <a:prstGeom prst="rect">
            <a:avLst/>
          </a:prstGeom>
          <a:noFill/>
          <a:ln>
            <a:noFill/>
          </a:ln>
        </p:spPr>
        <p:txBody>
          <a:bodyPr spcFirstLastPara="1" wrap="square" lIns="91425" tIns="91425" rIns="91425" bIns="91425" anchor="t" anchorCtr="0">
            <a:noAutofit/>
          </a:bodyPr>
          <a:lstStyle/>
          <a:p>
            <a:pPr marL="171450" indent="-171450">
              <a:lnSpc>
                <a:spcPct val="150000"/>
              </a:lnSpc>
              <a:buFont typeface="Wingdings" pitchFamily="2" charset="2"/>
              <a:buChar char="v"/>
            </a:pPr>
            <a:r>
              <a:rPr lang="en-US" sz="1200" dirty="0">
                <a:solidFill>
                  <a:srgbClr val="576182"/>
                </a:solidFill>
                <a:latin typeface="Verdana"/>
                <a:ea typeface="Verdana"/>
                <a:cs typeface="Verdana"/>
              </a:rPr>
              <a:t>Emphasize humans in the loop</a:t>
            </a:r>
          </a:p>
          <a:p>
            <a:pPr marL="171450" indent="-171450">
              <a:lnSpc>
                <a:spcPct val="150000"/>
              </a:lnSpc>
              <a:buFont typeface="Wingdings" pitchFamily="2" charset="2"/>
              <a:buChar char="v"/>
            </a:pPr>
            <a:r>
              <a:rPr lang="en-US" sz="1200" dirty="0">
                <a:solidFill>
                  <a:srgbClr val="576182"/>
                </a:solidFill>
                <a:latin typeface="Verdana"/>
                <a:ea typeface="Verdana"/>
                <a:cs typeface="Verdana"/>
              </a:rPr>
              <a:t>Align AI models to a shared vision for education</a:t>
            </a:r>
          </a:p>
          <a:p>
            <a:pPr marL="171450" indent="-171450">
              <a:lnSpc>
                <a:spcPct val="150000"/>
              </a:lnSpc>
              <a:buFont typeface="Wingdings" pitchFamily="2" charset="2"/>
              <a:buChar char="v"/>
            </a:pPr>
            <a:r>
              <a:rPr lang="en-US" sz="1200" dirty="0">
                <a:solidFill>
                  <a:srgbClr val="576182"/>
                </a:solidFill>
                <a:latin typeface="Verdana"/>
                <a:ea typeface="Verdana"/>
                <a:cs typeface="Verdana"/>
              </a:rPr>
              <a:t>Design using modern learning principles</a:t>
            </a:r>
          </a:p>
          <a:p>
            <a:pPr marL="171450" indent="-171450">
              <a:lnSpc>
                <a:spcPct val="150000"/>
              </a:lnSpc>
              <a:buFont typeface="Wingdings" pitchFamily="2" charset="2"/>
              <a:buChar char="v"/>
            </a:pPr>
            <a:r>
              <a:rPr lang="en-US" sz="1200" dirty="0">
                <a:solidFill>
                  <a:srgbClr val="576182"/>
                </a:solidFill>
                <a:latin typeface="Verdana"/>
                <a:ea typeface="Verdana"/>
                <a:cs typeface="Verdana"/>
              </a:rPr>
              <a:t>Prioritize strengthening trust</a:t>
            </a:r>
          </a:p>
          <a:p>
            <a:pPr marL="171450" indent="-171450">
              <a:lnSpc>
                <a:spcPct val="150000"/>
              </a:lnSpc>
              <a:buFont typeface="Wingdings" pitchFamily="2" charset="2"/>
              <a:buChar char="v"/>
            </a:pPr>
            <a:r>
              <a:rPr lang="en-US" sz="1200" dirty="0">
                <a:solidFill>
                  <a:srgbClr val="576182"/>
                </a:solidFill>
                <a:latin typeface="Verdana"/>
                <a:ea typeface="Verdana"/>
                <a:cs typeface="Verdana"/>
              </a:rPr>
              <a:t>Inform and involve educators</a:t>
            </a:r>
          </a:p>
          <a:p>
            <a:pPr marL="171450" indent="-171450">
              <a:lnSpc>
                <a:spcPct val="150000"/>
              </a:lnSpc>
              <a:buFont typeface="Wingdings" pitchFamily="2" charset="2"/>
              <a:buChar char="v"/>
            </a:pPr>
            <a:r>
              <a:rPr lang="en-US" sz="1200" dirty="0">
                <a:solidFill>
                  <a:srgbClr val="576182"/>
                </a:solidFill>
                <a:latin typeface="Verdana"/>
                <a:ea typeface="Verdana"/>
                <a:cs typeface="Verdana"/>
              </a:rPr>
              <a:t>Focus R&amp;D on addressing context and enhancing trust and safety</a:t>
            </a:r>
          </a:p>
          <a:p>
            <a:pPr marL="171450" indent="-171450">
              <a:lnSpc>
                <a:spcPct val="150000"/>
              </a:lnSpc>
              <a:buFont typeface="Wingdings" pitchFamily="2" charset="2"/>
              <a:buChar char="v"/>
            </a:pPr>
            <a:r>
              <a:rPr lang="en-US" sz="1200" dirty="0">
                <a:solidFill>
                  <a:srgbClr val="576182"/>
                </a:solidFill>
                <a:latin typeface="Verdana"/>
                <a:ea typeface="Verdana"/>
                <a:cs typeface="Verdana"/>
              </a:rPr>
              <a:t>Develop education-specific guidelines and guardrails</a:t>
            </a:r>
          </a:p>
          <a:p>
            <a:pPr marL="171450" indent="-171450">
              <a:lnSpc>
                <a:spcPct val="150000"/>
              </a:lnSpc>
              <a:buFont typeface="Wingdings" pitchFamily="2" charset="2"/>
              <a:buChar char="v"/>
            </a:pPr>
            <a:endParaRPr lang="en-US" sz="1200" dirty="0">
              <a:solidFill>
                <a:srgbClr val="576182"/>
              </a:solidFill>
              <a:latin typeface="Verdana"/>
              <a:ea typeface="Verdana"/>
              <a:cs typeface="Verdana"/>
            </a:endParaRPr>
          </a:p>
          <a:p>
            <a:endParaRPr lang="en-US" dirty="0"/>
          </a:p>
        </p:txBody>
      </p:sp>
    </p:spTree>
    <p:extLst>
      <p:ext uri="{BB962C8B-B14F-4D97-AF65-F5344CB8AC3E}">
        <p14:creationId xmlns:p14="http://schemas.microsoft.com/office/powerpoint/2010/main" val="2194553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4A604D17-FD54-385C-3A15-F8046F7A4F37}"/>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16A8A849-C932-A06D-4C94-7E396BBB6009}"/>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8162893E-E4AD-21F3-15B6-B99FFC6F6E11}"/>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37D95B25-F7EB-FD38-1DFA-14D3A2380828}"/>
              </a:ext>
            </a:extLst>
          </p:cNvPr>
          <p:cNvSpPr>
            <a:spLocks noGrp="1"/>
          </p:cNvSpPr>
          <p:nvPr>
            <p:ph type="sldNum" idx="12"/>
          </p:nvPr>
        </p:nvSpPr>
        <p:spPr>
          <a:xfrm>
            <a:off x="1632680" y="4574246"/>
            <a:ext cx="355146"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12</a:t>
            </a:fld>
            <a:endParaRPr lang="fr" i="1" dirty="0">
              <a:solidFill>
                <a:srgbClr val="8F6A21"/>
              </a:solidFill>
            </a:endParaRPr>
          </a:p>
        </p:txBody>
      </p:sp>
      <p:sp>
        <p:nvSpPr>
          <p:cNvPr id="6" name="Google Shape;83;p15">
            <a:extLst>
              <a:ext uri="{FF2B5EF4-FFF2-40B4-BE49-F238E27FC236}">
                <a16:creationId xmlns:a16="http://schemas.microsoft.com/office/drawing/2014/main" id="{BBA42DF0-A3DA-739D-BB6D-365DF144C341}"/>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Some Examples</a:t>
            </a:r>
          </a:p>
        </p:txBody>
      </p:sp>
      <p:sp>
        <p:nvSpPr>
          <p:cNvPr id="8" name="Google Shape;68;p14">
            <a:extLst>
              <a:ext uri="{FF2B5EF4-FFF2-40B4-BE49-F238E27FC236}">
                <a16:creationId xmlns:a16="http://schemas.microsoft.com/office/drawing/2014/main" id="{FA9B98D2-FA18-6B9F-7A3B-EC2F66AD6B6A}"/>
              </a:ext>
            </a:extLst>
          </p:cNvPr>
          <p:cNvSpPr txBox="1"/>
          <p:nvPr/>
        </p:nvSpPr>
        <p:spPr>
          <a:xfrm>
            <a:off x="761998" y="1238249"/>
            <a:ext cx="7450185" cy="3034647"/>
          </a:xfrm>
          <a:prstGeom prst="rect">
            <a:avLst/>
          </a:prstGeom>
          <a:noFill/>
          <a:ln>
            <a:noFill/>
          </a:ln>
        </p:spPr>
        <p:txBody>
          <a:bodyPr spcFirstLastPara="1" wrap="square" lIns="91425" tIns="91425" rIns="91425" bIns="91425" anchor="t" anchorCtr="0">
            <a:noAutofit/>
          </a:bodyPr>
          <a:lstStyle/>
          <a:p>
            <a:endParaRPr lang="en-US" dirty="0"/>
          </a:p>
        </p:txBody>
      </p:sp>
      <p:graphicFrame>
        <p:nvGraphicFramePr>
          <p:cNvPr id="9" name="Table 8">
            <a:extLst>
              <a:ext uri="{FF2B5EF4-FFF2-40B4-BE49-F238E27FC236}">
                <a16:creationId xmlns:a16="http://schemas.microsoft.com/office/drawing/2014/main" id="{3F250CAA-951D-80F2-60D9-41D4475D83DC}"/>
              </a:ext>
            </a:extLst>
          </p:cNvPr>
          <p:cNvGraphicFramePr>
            <a:graphicFrameLocks noGrp="1"/>
          </p:cNvGraphicFramePr>
          <p:nvPr>
            <p:extLst>
              <p:ext uri="{D42A27DB-BD31-4B8C-83A1-F6EECF244321}">
                <p14:modId xmlns:p14="http://schemas.microsoft.com/office/powerpoint/2010/main" val="972942821"/>
              </p:ext>
            </p:extLst>
          </p:nvPr>
        </p:nvGraphicFramePr>
        <p:xfrm>
          <a:off x="1439090" y="1624344"/>
          <a:ext cx="6096000" cy="1854200"/>
        </p:xfrm>
        <a:graphic>
          <a:graphicData uri="http://schemas.openxmlformats.org/drawingml/2006/table">
            <a:tbl>
              <a:tblPr firstRow="1" bandRow="1">
                <a:tableStyleId>{F2DE63D5-997A-4646-A377-4702673A728D}</a:tableStyleId>
              </a:tblPr>
              <a:tblGrid>
                <a:gridCol w="3048000">
                  <a:extLst>
                    <a:ext uri="{9D8B030D-6E8A-4147-A177-3AD203B41FA5}">
                      <a16:colId xmlns:a16="http://schemas.microsoft.com/office/drawing/2014/main" val="3135903973"/>
                    </a:ext>
                  </a:extLst>
                </a:gridCol>
                <a:gridCol w="3048000">
                  <a:extLst>
                    <a:ext uri="{9D8B030D-6E8A-4147-A177-3AD203B41FA5}">
                      <a16:colId xmlns:a16="http://schemas.microsoft.com/office/drawing/2014/main" val="71518373"/>
                    </a:ext>
                  </a:extLst>
                </a:gridCol>
              </a:tblGrid>
              <a:tr h="370840">
                <a:tc>
                  <a:txBody>
                    <a:bodyPr/>
                    <a:lstStyle/>
                    <a:p>
                      <a:r>
                        <a:rPr lang="en-US" dirty="0"/>
                        <a:t>Academic Research</a:t>
                      </a:r>
                    </a:p>
                  </a:txBody>
                  <a:tcPr/>
                </a:tc>
                <a:tc>
                  <a:txBody>
                    <a:bodyPr/>
                    <a:lstStyle/>
                    <a:p>
                      <a:r>
                        <a:rPr lang="en-US" dirty="0"/>
                        <a:t>Startups</a:t>
                      </a:r>
                    </a:p>
                  </a:txBody>
                  <a:tcPr/>
                </a:tc>
                <a:extLst>
                  <a:ext uri="{0D108BD9-81ED-4DB2-BD59-A6C34878D82A}">
                    <a16:rowId xmlns:a16="http://schemas.microsoft.com/office/drawing/2014/main" val="1383494582"/>
                  </a:ext>
                </a:extLst>
              </a:tr>
              <a:tr h="370840">
                <a:tc>
                  <a:txBody>
                    <a:bodyPr/>
                    <a:lstStyle/>
                    <a:p>
                      <a:r>
                        <a:rPr lang="en-US" dirty="0" err="1"/>
                        <a:t>SocraticLM</a:t>
                      </a:r>
                      <a:endParaRPr lang="en-US" dirty="0"/>
                    </a:p>
                  </a:txBody>
                  <a:tcPr/>
                </a:tc>
                <a:tc>
                  <a:txBody>
                    <a:bodyPr/>
                    <a:lstStyle/>
                    <a:p>
                      <a:r>
                        <a:rPr lang="en-US" dirty="0" err="1"/>
                        <a:t>Khanmigo</a:t>
                      </a:r>
                      <a:endParaRPr lang="en-US" dirty="0"/>
                    </a:p>
                  </a:txBody>
                  <a:tcPr/>
                </a:tc>
                <a:extLst>
                  <a:ext uri="{0D108BD9-81ED-4DB2-BD59-A6C34878D82A}">
                    <a16:rowId xmlns:a16="http://schemas.microsoft.com/office/drawing/2014/main" val="1182117751"/>
                  </a:ext>
                </a:extLst>
              </a:tr>
              <a:tr h="370840">
                <a:tc>
                  <a:txBody>
                    <a:bodyPr/>
                    <a:lstStyle/>
                    <a:p>
                      <a:r>
                        <a:rPr lang="en-US" dirty="0" err="1"/>
                        <a:t>LeanLM</a:t>
                      </a:r>
                      <a:endParaRPr lang="en-US" dirty="0"/>
                    </a:p>
                  </a:txBody>
                  <a:tcPr/>
                </a:tc>
                <a:tc>
                  <a:txBody>
                    <a:bodyPr/>
                    <a:lstStyle/>
                    <a:p>
                      <a:r>
                        <a:rPr lang="en-US" dirty="0"/>
                        <a:t>Coursera – Coach</a:t>
                      </a:r>
                    </a:p>
                  </a:txBody>
                  <a:tcPr/>
                </a:tc>
                <a:extLst>
                  <a:ext uri="{0D108BD9-81ED-4DB2-BD59-A6C34878D82A}">
                    <a16:rowId xmlns:a16="http://schemas.microsoft.com/office/drawing/2014/main" val="2099476918"/>
                  </a:ext>
                </a:extLst>
              </a:tr>
              <a:tr h="370840">
                <a:tc>
                  <a:txBody>
                    <a:bodyPr/>
                    <a:lstStyle/>
                    <a:p>
                      <a:r>
                        <a:rPr lang="en-US" dirty="0" err="1"/>
                        <a:t>ASSISTments</a:t>
                      </a:r>
                      <a:endParaRPr lang="en-US" dirty="0"/>
                    </a:p>
                  </a:txBody>
                  <a:tcPr/>
                </a:tc>
                <a:tc>
                  <a:txBody>
                    <a:bodyPr/>
                    <a:lstStyle/>
                    <a:p>
                      <a:r>
                        <a:rPr lang="en-US" dirty="0" err="1"/>
                        <a:t>Knewton</a:t>
                      </a:r>
                      <a:r>
                        <a:rPr lang="en-US" dirty="0"/>
                        <a:t> Alta </a:t>
                      </a:r>
                    </a:p>
                  </a:txBody>
                  <a:tcPr/>
                </a:tc>
                <a:extLst>
                  <a:ext uri="{0D108BD9-81ED-4DB2-BD59-A6C34878D82A}">
                    <a16:rowId xmlns:a16="http://schemas.microsoft.com/office/drawing/2014/main" val="525880797"/>
                  </a:ext>
                </a:extLst>
              </a:tr>
              <a:tr h="370840">
                <a:tc>
                  <a:txBody>
                    <a:bodyPr/>
                    <a:lstStyle/>
                    <a:p>
                      <a:r>
                        <a:rPr lang="en-US" dirty="0" err="1"/>
                        <a:t>MathFlowLens</a:t>
                      </a:r>
                      <a:endParaRPr lang="en-US" dirty="0"/>
                    </a:p>
                  </a:txBody>
                  <a:tcPr/>
                </a:tc>
                <a:tc>
                  <a:txBody>
                    <a:bodyPr/>
                    <a:lstStyle/>
                    <a:p>
                      <a:r>
                        <a:rPr lang="en-US" dirty="0"/>
                        <a:t>Kira Learning</a:t>
                      </a:r>
                    </a:p>
                  </a:txBody>
                  <a:tcPr/>
                </a:tc>
                <a:extLst>
                  <a:ext uri="{0D108BD9-81ED-4DB2-BD59-A6C34878D82A}">
                    <a16:rowId xmlns:a16="http://schemas.microsoft.com/office/drawing/2014/main" val="3230901745"/>
                  </a:ext>
                </a:extLst>
              </a:tr>
            </a:tbl>
          </a:graphicData>
        </a:graphic>
      </p:graphicFrame>
    </p:spTree>
    <p:extLst>
      <p:ext uri="{BB962C8B-B14F-4D97-AF65-F5344CB8AC3E}">
        <p14:creationId xmlns:p14="http://schemas.microsoft.com/office/powerpoint/2010/main" val="931447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068C52F0-8646-B9D0-5E7B-1B9546704882}"/>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A7B8FADC-CD84-8F19-711F-AD9F11877FE1}"/>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EE91477B-BFCA-6A53-8894-D4679037C60D}"/>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959510B7-CE8E-9218-8D6B-5C6AEF457A06}"/>
              </a:ext>
            </a:extLst>
          </p:cNvPr>
          <p:cNvSpPr>
            <a:spLocks noGrp="1"/>
          </p:cNvSpPr>
          <p:nvPr>
            <p:ph type="sldNum" idx="12"/>
          </p:nvPr>
        </p:nvSpPr>
        <p:spPr>
          <a:xfrm>
            <a:off x="1632680" y="4574246"/>
            <a:ext cx="355146"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13</a:t>
            </a:fld>
            <a:endParaRPr lang="fr" i="1" dirty="0">
              <a:solidFill>
                <a:srgbClr val="8F6A21"/>
              </a:solidFill>
            </a:endParaRPr>
          </a:p>
        </p:txBody>
      </p:sp>
      <p:sp>
        <p:nvSpPr>
          <p:cNvPr id="6" name="Google Shape;83;p15">
            <a:extLst>
              <a:ext uri="{FF2B5EF4-FFF2-40B4-BE49-F238E27FC236}">
                <a16:creationId xmlns:a16="http://schemas.microsoft.com/office/drawing/2014/main" id="{84DC2FD4-BB30-0874-AF9A-7C79498DA770}"/>
              </a:ext>
            </a:extLst>
          </p:cNvPr>
          <p:cNvSpPr txBox="1">
            <a:spLocks/>
          </p:cNvSpPr>
          <p:nvPr/>
        </p:nvSpPr>
        <p:spPr>
          <a:xfrm>
            <a:off x="1843916" y="1946550"/>
            <a:ext cx="5456168"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rPr>
              <a:t>How to use AI safely and fairly?</a:t>
            </a:r>
            <a:endParaRPr lang="en-US" sz="2600" b="1" dirty="0">
              <a:solidFill>
                <a:srgbClr val="576182"/>
              </a:solidFill>
              <a:latin typeface="FUTURA MEDIUM" panose="020B0602020204020303" pitchFamily="34" charset="-79"/>
              <a:ea typeface="Verdana"/>
              <a:cs typeface="FUTURA MEDIUM" panose="020B0602020204020303" pitchFamily="34" charset="-79"/>
              <a:sym typeface="Verdana"/>
            </a:endParaRPr>
          </a:p>
        </p:txBody>
      </p:sp>
    </p:spTree>
    <p:extLst>
      <p:ext uri="{BB962C8B-B14F-4D97-AF65-F5344CB8AC3E}">
        <p14:creationId xmlns:p14="http://schemas.microsoft.com/office/powerpoint/2010/main" val="2367713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4353374B-D6CD-5120-D694-E428B5CAB22C}"/>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F02E404A-8B14-C1A6-9631-9761A51AB47C}"/>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0646D52E-C199-F647-4D72-0A89C25FCCE8}"/>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59703B83-671E-DF4B-BF66-BA6FB06A29EA}"/>
              </a:ext>
            </a:extLst>
          </p:cNvPr>
          <p:cNvSpPr>
            <a:spLocks noGrp="1"/>
          </p:cNvSpPr>
          <p:nvPr>
            <p:ph type="sldNum" idx="12"/>
          </p:nvPr>
        </p:nvSpPr>
        <p:spPr>
          <a:xfrm>
            <a:off x="1632680" y="4574246"/>
            <a:ext cx="355146"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14</a:t>
            </a:fld>
            <a:endParaRPr lang="fr" i="1" dirty="0">
              <a:solidFill>
                <a:srgbClr val="8F6A21"/>
              </a:solidFill>
            </a:endParaRPr>
          </a:p>
        </p:txBody>
      </p:sp>
      <p:sp>
        <p:nvSpPr>
          <p:cNvPr id="6" name="Google Shape;83;p15">
            <a:extLst>
              <a:ext uri="{FF2B5EF4-FFF2-40B4-BE49-F238E27FC236}">
                <a16:creationId xmlns:a16="http://schemas.microsoft.com/office/drawing/2014/main" id="{66D76D8C-2C18-EAE0-D2E6-82EEEA8759C9}"/>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Understanding Risks</a:t>
            </a:r>
          </a:p>
        </p:txBody>
      </p:sp>
      <p:sp>
        <p:nvSpPr>
          <p:cNvPr id="7" name="Google Shape;68;p14">
            <a:extLst>
              <a:ext uri="{FF2B5EF4-FFF2-40B4-BE49-F238E27FC236}">
                <a16:creationId xmlns:a16="http://schemas.microsoft.com/office/drawing/2014/main" id="{518B1DB9-021C-26B8-4F58-A069714676A9}"/>
              </a:ext>
            </a:extLst>
          </p:cNvPr>
          <p:cNvSpPr txBox="1"/>
          <p:nvPr/>
        </p:nvSpPr>
        <p:spPr>
          <a:xfrm>
            <a:off x="761998" y="1238249"/>
            <a:ext cx="4416289" cy="3034647"/>
          </a:xfrm>
          <a:prstGeom prst="rect">
            <a:avLst/>
          </a:prstGeom>
          <a:noFill/>
          <a:ln>
            <a:noFill/>
          </a:ln>
        </p:spPr>
        <p:txBody>
          <a:bodyPr spcFirstLastPara="1" wrap="square" lIns="91425" tIns="91425" rIns="91425" bIns="91425" anchor="t" anchorCtr="0">
            <a:noAutofit/>
          </a:bodyPr>
          <a:lstStyle/>
          <a:p>
            <a:pPr marL="171450" indent="-171450">
              <a:buFont typeface="Wingdings" pitchFamily="2" charset="2"/>
              <a:buChar char="v"/>
            </a:pPr>
            <a:r>
              <a:rPr lang="en-US" sz="1200" dirty="0">
                <a:solidFill>
                  <a:srgbClr val="576182"/>
                </a:solidFill>
                <a:latin typeface="Verdana"/>
                <a:ea typeface="Verdana"/>
                <a:cs typeface="Verdana"/>
              </a:rPr>
              <a:t>Risk refers to the composite measure of an event’s probability of occurring and the magnitude or degree of the consequences of the corresponding event.</a:t>
            </a:r>
          </a:p>
          <a:p>
            <a:pPr marL="171450" indent="-171450">
              <a:buFont typeface="Wingdings" pitchFamily="2" charset="2"/>
              <a:buChar char="v"/>
            </a:pPr>
            <a:endParaRPr lang="en-US" sz="1200" dirty="0">
              <a:solidFill>
                <a:srgbClr val="576182"/>
              </a:solidFill>
              <a:latin typeface="Verdana"/>
              <a:ea typeface="Verdana"/>
              <a:cs typeface="Verdana"/>
            </a:endParaRPr>
          </a:p>
          <a:p>
            <a:pPr marL="171450" indent="-171450">
              <a:buFont typeface="Wingdings" pitchFamily="2" charset="2"/>
              <a:buChar char="v"/>
            </a:pPr>
            <a:r>
              <a:rPr lang="en-US" sz="1200" dirty="0">
                <a:solidFill>
                  <a:srgbClr val="576182"/>
                </a:solidFill>
                <a:latin typeface="Verdana"/>
                <a:ea typeface="Verdana"/>
                <a:cs typeface="Verdana"/>
              </a:rPr>
              <a:t>The impacts, or consequences, of AI systems can be positive, negative, or both and can result in opportunities or threats.</a:t>
            </a:r>
          </a:p>
          <a:p>
            <a:pPr marL="171450" indent="-171450">
              <a:buFont typeface="Wingdings" pitchFamily="2" charset="2"/>
              <a:buChar char="v"/>
            </a:pPr>
            <a:endParaRPr lang="en-US" sz="1200" dirty="0">
              <a:solidFill>
                <a:srgbClr val="576182"/>
              </a:solidFill>
              <a:latin typeface="Verdana"/>
              <a:ea typeface="Verdana"/>
              <a:cs typeface="Verdana"/>
            </a:endParaRPr>
          </a:p>
          <a:p>
            <a:pPr marL="171450" indent="-171450">
              <a:buFont typeface="Wingdings" pitchFamily="2" charset="2"/>
              <a:buChar char="v"/>
            </a:pPr>
            <a:r>
              <a:rPr lang="en-US" sz="1200" dirty="0">
                <a:solidFill>
                  <a:srgbClr val="576182"/>
                </a:solidFill>
                <a:latin typeface="Verdana"/>
                <a:ea typeface="Verdana"/>
                <a:cs typeface="Verdana"/>
              </a:rPr>
              <a:t>AI risk management efforts should consider that humans may assume that AI systems work – and work well – in all settings.</a:t>
            </a:r>
          </a:p>
          <a:p>
            <a:endParaRPr lang="en-US" sz="1200" dirty="0">
              <a:solidFill>
                <a:srgbClr val="576182"/>
              </a:solidFill>
              <a:latin typeface="Verdana"/>
              <a:ea typeface="Verdana"/>
              <a:cs typeface="Verdana"/>
            </a:endParaRPr>
          </a:p>
          <a:p>
            <a:endParaRPr lang="en-US" sz="1200" dirty="0">
              <a:solidFill>
                <a:srgbClr val="576182"/>
              </a:solidFill>
              <a:latin typeface="Verdana"/>
              <a:ea typeface="Verdana"/>
              <a:cs typeface="Verdana"/>
            </a:endParaRPr>
          </a:p>
          <a:p>
            <a:pPr marL="171450" indent="-171450">
              <a:lnSpc>
                <a:spcPct val="150000"/>
              </a:lnSpc>
              <a:buFont typeface="Wingdings" pitchFamily="2" charset="2"/>
              <a:buChar char="v"/>
            </a:pPr>
            <a:endParaRPr lang="en-US" sz="1200" dirty="0">
              <a:solidFill>
                <a:srgbClr val="576182"/>
              </a:solidFill>
              <a:latin typeface="Verdana"/>
              <a:ea typeface="Verdana"/>
              <a:cs typeface="Verdana"/>
            </a:endParaRPr>
          </a:p>
          <a:p>
            <a:endParaRPr lang="en-US" dirty="0"/>
          </a:p>
        </p:txBody>
      </p:sp>
      <p:pic>
        <p:nvPicPr>
          <p:cNvPr id="5122" name="Picture 2" descr="Top 6 AI Memes and Jokes Trending: Hilarious AI Fails">
            <a:extLst>
              <a:ext uri="{FF2B5EF4-FFF2-40B4-BE49-F238E27FC236}">
                <a16:creationId xmlns:a16="http://schemas.microsoft.com/office/drawing/2014/main" id="{64017DC9-0850-89ED-955E-FE7FADAD25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2185" y="750404"/>
            <a:ext cx="1969751" cy="3642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054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CE9312CC-37C5-2B21-DDC5-01FCD5D8BFAF}"/>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3F26824B-D9C9-1D33-858F-4764AA7B2E6F}"/>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3ADE24BD-310A-D0FD-7855-5334DBE15F9C}"/>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D9DEFF8F-C4DE-F896-2838-5C74A73FC065}"/>
              </a:ext>
            </a:extLst>
          </p:cNvPr>
          <p:cNvSpPr>
            <a:spLocks noGrp="1"/>
          </p:cNvSpPr>
          <p:nvPr>
            <p:ph type="sldNum" idx="12"/>
          </p:nvPr>
        </p:nvSpPr>
        <p:spPr>
          <a:xfrm>
            <a:off x="1632680" y="4574246"/>
            <a:ext cx="355146"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15</a:t>
            </a:fld>
            <a:endParaRPr lang="fr" i="1" dirty="0">
              <a:solidFill>
                <a:srgbClr val="8F6A21"/>
              </a:solidFill>
            </a:endParaRPr>
          </a:p>
        </p:txBody>
      </p:sp>
      <p:sp>
        <p:nvSpPr>
          <p:cNvPr id="6" name="Google Shape;83;p15">
            <a:extLst>
              <a:ext uri="{FF2B5EF4-FFF2-40B4-BE49-F238E27FC236}">
                <a16:creationId xmlns:a16="http://schemas.microsoft.com/office/drawing/2014/main" id="{DB0450C8-222C-A2D5-0D4C-C855995C795D}"/>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Potential Harms Related to AI Systems</a:t>
            </a:r>
          </a:p>
        </p:txBody>
      </p:sp>
      <p:pic>
        <p:nvPicPr>
          <p:cNvPr id="5" name="Picture 4">
            <a:extLst>
              <a:ext uri="{FF2B5EF4-FFF2-40B4-BE49-F238E27FC236}">
                <a16:creationId xmlns:a16="http://schemas.microsoft.com/office/drawing/2014/main" id="{0EC84037-8763-6FBB-A135-EBC8204FF73D}"/>
              </a:ext>
            </a:extLst>
          </p:cNvPr>
          <p:cNvPicPr>
            <a:picLocks noChangeAspect="1"/>
          </p:cNvPicPr>
          <p:nvPr/>
        </p:nvPicPr>
        <p:blipFill>
          <a:blip r:embed="rId4"/>
          <a:stretch>
            <a:fillRect/>
          </a:stretch>
        </p:blipFill>
        <p:spPr>
          <a:xfrm>
            <a:off x="1745326" y="1128074"/>
            <a:ext cx="6382498" cy="3393226"/>
          </a:xfrm>
          <a:prstGeom prst="rect">
            <a:avLst/>
          </a:prstGeom>
        </p:spPr>
      </p:pic>
    </p:spTree>
    <p:extLst>
      <p:ext uri="{BB962C8B-B14F-4D97-AF65-F5344CB8AC3E}">
        <p14:creationId xmlns:p14="http://schemas.microsoft.com/office/powerpoint/2010/main" val="2424728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F1FE3329-EAA4-B03D-4585-4A4AD61463F0}"/>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006C7E14-7C92-4D36-064D-080BFAB84BE6}"/>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44F7E3DE-4C16-CB2C-3767-29E6CA646B12}"/>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9830DCEF-D407-5A1E-5A73-25C36FC403FD}"/>
              </a:ext>
            </a:extLst>
          </p:cNvPr>
          <p:cNvSpPr>
            <a:spLocks noGrp="1"/>
          </p:cNvSpPr>
          <p:nvPr>
            <p:ph type="sldNum" idx="12"/>
          </p:nvPr>
        </p:nvSpPr>
        <p:spPr>
          <a:xfrm>
            <a:off x="1632680" y="4574246"/>
            <a:ext cx="355146"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16</a:t>
            </a:fld>
            <a:endParaRPr lang="fr" i="1" dirty="0">
              <a:solidFill>
                <a:srgbClr val="8F6A21"/>
              </a:solidFill>
            </a:endParaRPr>
          </a:p>
        </p:txBody>
      </p:sp>
      <p:sp>
        <p:nvSpPr>
          <p:cNvPr id="6" name="Google Shape;83;p15">
            <a:extLst>
              <a:ext uri="{FF2B5EF4-FFF2-40B4-BE49-F238E27FC236}">
                <a16:creationId xmlns:a16="http://schemas.microsoft.com/office/drawing/2014/main" id="{3A0DF5EB-F7CD-D2FA-0635-42C04B9B026C}"/>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Biases in AI</a:t>
            </a:r>
          </a:p>
        </p:txBody>
      </p:sp>
      <p:sp>
        <p:nvSpPr>
          <p:cNvPr id="7" name="Google Shape;68;p14">
            <a:extLst>
              <a:ext uri="{FF2B5EF4-FFF2-40B4-BE49-F238E27FC236}">
                <a16:creationId xmlns:a16="http://schemas.microsoft.com/office/drawing/2014/main" id="{FD0567D8-472A-37F8-B580-4B17C2365064}"/>
              </a:ext>
            </a:extLst>
          </p:cNvPr>
          <p:cNvSpPr txBox="1"/>
          <p:nvPr/>
        </p:nvSpPr>
        <p:spPr>
          <a:xfrm>
            <a:off x="761998" y="1238249"/>
            <a:ext cx="7875106" cy="3034647"/>
          </a:xfrm>
          <a:prstGeom prst="rect">
            <a:avLst/>
          </a:prstGeom>
          <a:noFill/>
          <a:ln>
            <a:noFill/>
          </a:ln>
        </p:spPr>
        <p:txBody>
          <a:bodyPr spcFirstLastPara="1" wrap="square" lIns="91425" tIns="91425" rIns="91425" bIns="91425" anchor="t" anchorCtr="0">
            <a:noAutofit/>
          </a:bodyPr>
          <a:lstStyle/>
          <a:p>
            <a:r>
              <a:rPr lang="en-US" sz="1200" dirty="0">
                <a:solidFill>
                  <a:srgbClr val="576182"/>
                </a:solidFill>
                <a:latin typeface="Verdana"/>
                <a:ea typeface="Verdana"/>
                <a:cs typeface="Verdana"/>
              </a:rPr>
              <a:t>Models trained on the Internet have biases at the scale of the Internet.</a:t>
            </a:r>
          </a:p>
          <a:p>
            <a:endParaRPr lang="en-US" sz="1200" dirty="0">
              <a:solidFill>
                <a:srgbClr val="576182"/>
              </a:solidFill>
              <a:latin typeface="Verdana"/>
              <a:ea typeface="Verdana"/>
              <a:cs typeface="Verdana"/>
            </a:endParaRPr>
          </a:p>
          <a:p>
            <a:pPr marL="171450" indent="-171450">
              <a:lnSpc>
                <a:spcPct val="150000"/>
              </a:lnSpc>
              <a:buFont typeface="Wingdings" pitchFamily="2" charset="2"/>
              <a:buChar char="v"/>
            </a:pPr>
            <a:endParaRPr lang="en-US" sz="1200" dirty="0">
              <a:solidFill>
                <a:srgbClr val="576182"/>
              </a:solidFill>
              <a:latin typeface="Verdana"/>
              <a:ea typeface="Verdana"/>
              <a:cs typeface="Verdana"/>
            </a:endParaRPr>
          </a:p>
          <a:p>
            <a:endParaRPr lang="en-US" dirty="0"/>
          </a:p>
        </p:txBody>
      </p:sp>
      <p:pic>
        <p:nvPicPr>
          <p:cNvPr id="5" name="Picture 4">
            <a:extLst>
              <a:ext uri="{FF2B5EF4-FFF2-40B4-BE49-F238E27FC236}">
                <a16:creationId xmlns:a16="http://schemas.microsoft.com/office/drawing/2014/main" id="{42CD469B-8EB7-9546-5B0D-98BA4D52E563}"/>
              </a:ext>
            </a:extLst>
          </p:cNvPr>
          <p:cNvPicPr>
            <a:picLocks noChangeAspect="1"/>
          </p:cNvPicPr>
          <p:nvPr/>
        </p:nvPicPr>
        <p:blipFill>
          <a:blip r:embed="rId4"/>
          <a:stretch>
            <a:fillRect/>
          </a:stretch>
        </p:blipFill>
        <p:spPr>
          <a:xfrm>
            <a:off x="506896" y="1732402"/>
            <a:ext cx="3886200" cy="1906514"/>
          </a:xfrm>
          <a:prstGeom prst="rect">
            <a:avLst/>
          </a:prstGeom>
        </p:spPr>
      </p:pic>
      <p:pic>
        <p:nvPicPr>
          <p:cNvPr id="8" name="Picture 7">
            <a:extLst>
              <a:ext uri="{FF2B5EF4-FFF2-40B4-BE49-F238E27FC236}">
                <a16:creationId xmlns:a16="http://schemas.microsoft.com/office/drawing/2014/main" id="{FABC4C01-E147-0118-A7D5-0FA64254D07B}"/>
              </a:ext>
            </a:extLst>
          </p:cNvPr>
          <p:cNvPicPr>
            <a:picLocks noChangeAspect="1"/>
          </p:cNvPicPr>
          <p:nvPr/>
        </p:nvPicPr>
        <p:blipFill>
          <a:blip r:embed="rId5"/>
          <a:stretch>
            <a:fillRect/>
          </a:stretch>
        </p:blipFill>
        <p:spPr>
          <a:xfrm>
            <a:off x="4571999" y="1753474"/>
            <a:ext cx="4234291" cy="1885441"/>
          </a:xfrm>
          <a:prstGeom prst="rect">
            <a:avLst/>
          </a:prstGeom>
        </p:spPr>
      </p:pic>
      <p:sp>
        <p:nvSpPr>
          <p:cNvPr id="9" name="TextBox 8">
            <a:extLst>
              <a:ext uri="{FF2B5EF4-FFF2-40B4-BE49-F238E27FC236}">
                <a16:creationId xmlns:a16="http://schemas.microsoft.com/office/drawing/2014/main" id="{E1A56E53-0FC6-5D81-8981-F7763E48067C}"/>
              </a:ext>
            </a:extLst>
          </p:cNvPr>
          <p:cNvSpPr txBox="1"/>
          <p:nvPr/>
        </p:nvSpPr>
        <p:spPr>
          <a:xfrm>
            <a:off x="676275" y="4308750"/>
            <a:ext cx="7288698" cy="369332"/>
          </a:xfrm>
          <a:prstGeom prst="rect">
            <a:avLst/>
          </a:prstGeom>
          <a:noFill/>
        </p:spPr>
        <p:txBody>
          <a:bodyPr wrap="square" rtlCol="0">
            <a:spAutoFit/>
          </a:bodyPr>
          <a:lstStyle/>
          <a:p>
            <a:pPr marL="228600" indent="-228600">
              <a:buFont typeface="+mj-lt"/>
              <a:buAutoNum type="arabicPeriod"/>
            </a:pPr>
            <a:r>
              <a:rPr lang="en-US" sz="900" dirty="0">
                <a:solidFill>
                  <a:srgbClr val="576182"/>
                </a:solidFill>
                <a:latin typeface="Verdana"/>
                <a:ea typeface="Verdana"/>
                <a:cs typeface="Verdana"/>
                <a:hlinkClick r:id="rId6">
                  <a:extLst>
                    <a:ext uri="{A12FA001-AC4F-418D-AE19-62706E023703}">
                      <ahyp:hlinkClr xmlns:ahyp="http://schemas.microsoft.com/office/drawing/2018/hyperlinkcolor" val="tx"/>
                    </a:ext>
                  </a:extLst>
                </a:hlinkClick>
              </a:rPr>
              <a:t>https://www.vox.com/future-perfect/23023538/ai-dalle-2-openai-bias-gpt-3-incentives</a:t>
            </a:r>
            <a:endParaRPr lang="en-US" sz="900" dirty="0">
              <a:solidFill>
                <a:srgbClr val="576182"/>
              </a:solidFill>
              <a:latin typeface="Verdana"/>
              <a:ea typeface="Verdana"/>
              <a:cs typeface="Verdana"/>
            </a:endParaRPr>
          </a:p>
          <a:p>
            <a:pPr marL="228600" indent="-228600">
              <a:buFont typeface="+mj-lt"/>
              <a:buAutoNum type="arabicPeriod"/>
            </a:pPr>
            <a:r>
              <a:rPr lang="en-US" sz="900" dirty="0">
                <a:solidFill>
                  <a:srgbClr val="576182"/>
                </a:solidFill>
                <a:latin typeface="Verdana"/>
                <a:ea typeface="Verdana"/>
                <a:cs typeface="Verdana"/>
              </a:rPr>
              <a:t>https://</a:t>
            </a:r>
            <a:r>
              <a:rPr lang="en-US" sz="900" dirty="0" err="1">
                <a:solidFill>
                  <a:srgbClr val="576182"/>
                </a:solidFill>
                <a:latin typeface="Verdana"/>
                <a:ea typeface="Verdana"/>
                <a:cs typeface="Verdana"/>
              </a:rPr>
              <a:t>algorithmwatch.org</a:t>
            </a:r>
            <a:r>
              <a:rPr lang="en-US" sz="900" dirty="0">
                <a:solidFill>
                  <a:srgbClr val="576182"/>
                </a:solidFill>
                <a:latin typeface="Verdana"/>
                <a:ea typeface="Verdana"/>
                <a:cs typeface="Verdana"/>
              </a:rPr>
              <a:t>/</a:t>
            </a:r>
            <a:r>
              <a:rPr lang="en-US" sz="900" dirty="0" err="1">
                <a:solidFill>
                  <a:srgbClr val="576182"/>
                </a:solidFill>
                <a:latin typeface="Verdana"/>
                <a:ea typeface="Verdana"/>
                <a:cs typeface="Verdana"/>
              </a:rPr>
              <a:t>en</a:t>
            </a:r>
            <a:r>
              <a:rPr lang="en-US" sz="900" dirty="0">
                <a:solidFill>
                  <a:srgbClr val="576182"/>
                </a:solidFill>
                <a:latin typeface="Verdana"/>
                <a:ea typeface="Verdana"/>
                <a:cs typeface="Verdana"/>
              </a:rPr>
              <a:t>/google-vision-racism/</a:t>
            </a:r>
          </a:p>
        </p:txBody>
      </p:sp>
    </p:spTree>
    <p:extLst>
      <p:ext uri="{BB962C8B-B14F-4D97-AF65-F5344CB8AC3E}">
        <p14:creationId xmlns:p14="http://schemas.microsoft.com/office/powerpoint/2010/main" val="781714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15B912A3-1791-8222-0A08-B0FB8DDBC5AE}"/>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B8A69AEE-EB89-0AC8-FBCA-BDDF23E36BB5}"/>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64E92ACD-F9EF-2F12-6AFD-48473E7B9047}"/>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1E361179-84C3-4B94-7CF9-87788A35763A}"/>
              </a:ext>
            </a:extLst>
          </p:cNvPr>
          <p:cNvSpPr>
            <a:spLocks noGrp="1"/>
          </p:cNvSpPr>
          <p:nvPr>
            <p:ph type="sldNum" idx="12"/>
          </p:nvPr>
        </p:nvSpPr>
        <p:spPr>
          <a:xfrm>
            <a:off x="1632680" y="4574246"/>
            <a:ext cx="355146"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17</a:t>
            </a:fld>
            <a:endParaRPr lang="fr" i="1" dirty="0">
              <a:solidFill>
                <a:srgbClr val="8F6A21"/>
              </a:solidFill>
            </a:endParaRPr>
          </a:p>
        </p:txBody>
      </p:sp>
      <p:sp>
        <p:nvSpPr>
          <p:cNvPr id="6" name="Google Shape;83;p15">
            <a:extLst>
              <a:ext uri="{FF2B5EF4-FFF2-40B4-BE49-F238E27FC236}">
                <a16:creationId xmlns:a16="http://schemas.microsoft.com/office/drawing/2014/main" id="{40EAFC6D-C4F4-48F4-52A1-992FCEC00A11}"/>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fontAlgn="base"/>
            <a:r>
              <a:rPr lang="en-US" sz="2600" b="1" dirty="0">
                <a:solidFill>
                  <a:srgbClr val="576182"/>
                </a:solidFill>
                <a:latin typeface="FUTURA MEDIUM" panose="020B0602020204020303" pitchFamily="34" charset="-79"/>
                <a:ea typeface="Verdana"/>
                <a:cs typeface="FUTURA MEDIUM" panose="020B0602020204020303" pitchFamily="34" charset="-79"/>
              </a:rPr>
              <a:t>Sources of bias</a:t>
            </a:r>
          </a:p>
        </p:txBody>
      </p:sp>
      <p:sp>
        <p:nvSpPr>
          <p:cNvPr id="7" name="Google Shape;68;p14">
            <a:extLst>
              <a:ext uri="{FF2B5EF4-FFF2-40B4-BE49-F238E27FC236}">
                <a16:creationId xmlns:a16="http://schemas.microsoft.com/office/drawing/2014/main" id="{90D1D72D-3039-9578-A80F-FC7D45271161}"/>
              </a:ext>
            </a:extLst>
          </p:cNvPr>
          <p:cNvSpPr txBox="1"/>
          <p:nvPr/>
        </p:nvSpPr>
        <p:spPr>
          <a:xfrm>
            <a:off x="716032" y="1054426"/>
            <a:ext cx="8060220" cy="3034647"/>
          </a:xfrm>
          <a:prstGeom prst="rect">
            <a:avLst/>
          </a:prstGeom>
          <a:noFill/>
          <a:ln>
            <a:noFill/>
          </a:ln>
        </p:spPr>
        <p:txBody>
          <a:bodyPr spcFirstLastPara="1" wrap="square" lIns="91425" tIns="91425" rIns="91425" bIns="91425" anchor="t" anchorCtr="0">
            <a:noAutofit/>
          </a:bodyPr>
          <a:lstStyle/>
          <a:p>
            <a:pPr marL="171450" indent="-171450">
              <a:lnSpc>
                <a:spcPct val="150000"/>
              </a:lnSpc>
              <a:buFont typeface="Wingdings" pitchFamily="2" charset="2"/>
              <a:buChar char="v"/>
            </a:pPr>
            <a:r>
              <a:rPr lang="en-US" sz="1200" b="1" dirty="0">
                <a:solidFill>
                  <a:srgbClr val="576182"/>
                </a:solidFill>
                <a:latin typeface="Verdana"/>
                <a:ea typeface="Verdana"/>
                <a:cs typeface="Verdana"/>
              </a:rPr>
              <a:t>Algorithm bias - </a:t>
            </a:r>
            <a:r>
              <a:rPr lang="en-US" sz="1200" dirty="0">
                <a:solidFill>
                  <a:srgbClr val="576182"/>
                </a:solidFill>
                <a:latin typeface="Verdana"/>
                <a:ea typeface="Verdana"/>
                <a:cs typeface="Verdana"/>
              </a:rPr>
              <a:t>if the problem or question asked is not fully correct or specific</a:t>
            </a:r>
          </a:p>
          <a:p>
            <a:pPr marL="171450" indent="-171450">
              <a:lnSpc>
                <a:spcPct val="150000"/>
              </a:lnSpc>
              <a:buFont typeface="Wingdings" pitchFamily="2" charset="2"/>
              <a:buChar char="v"/>
            </a:pPr>
            <a:r>
              <a:rPr lang="en-US" sz="1200" b="1" dirty="0">
                <a:solidFill>
                  <a:srgbClr val="576182"/>
                </a:solidFill>
                <a:latin typeface="Verdana"/>
                <a:ea typeface="Verdana"/>
                <a:cs typeface="Verdana"/>
              </a:rPr>
              <a:t>Cognitive bias - </a:t>
            </a:r>
            <a:r>
              <a:rPr lang="en-US" sz="1200" dirty="0">
                <a:solidFill>
                  <a:srgbClr val="576182"/>
                </a:solidFill>
                <a:latin typeface="Verdana"/>
                <a:ea typeface="Verdana"/>
                <a:cs typeface="Verdana"/>
              </a:rPr>
              <a:t>Personal bias can seep in without practitioners even realizing it</a:t>
            </a:r>
          </a:p>
          <a:p>
            <a:pPr marL="171450" indent="-171450">
              <a:lnSpc>
                <a:spcPct val="150000"/>
              </a:lnSpc>
              <a:buFont typeface="Wingdings" pitchFamily="2" charset="2"/>
              <a:buChar char="v"/>
            </a:pPr>
            <a:r>
              <a:rPr lang="en-US" sz="1200" b="1" dirty="0">
                <a:solidFill>
                  <a:srgbClr val="576182"/>
                </a:solidFill>
                <a:latin typeface="Verdana"/>
                <a:ea typeface="Verdana"/>
                <a:cs typeface="Verdana"/>
              </a:rPr>
              <a:t>Confirmation bias - </a:t>
            </a:r>
            <a:r>
              <a:rPr lang="en-US" sz="1200" dirty="0">
                <a:solidFill>
                  <a:srgbClr val="576182"/>
                </a:solidFill>
                <a:latin typeface="Verdana"/>
                <a:ea typeface="Verdana"/>
                <a:cs typeface="Verdana"/>
              </a:rPr>
              <a:t>happens when AI relies too much on pre-existing beliefs or trends in the data</a:t>
            </a:r>
          </a:p>
          <a:p>
            <a:pPr marL="171450" indent="-171450">
              <a:lnSpc>
                <a:spcPct val="150000"/>
              </a:lnSpc>
              <a:buFont typeface="Wingdings" pitchFamily="2" charset="2"/>
              <a:buChar char="v"/>
            </a:pPr>
            <a:r>
              <a:rPr lang="en-US" sz="1200" b="1" dirty="0">
                <a:solidFill>
                  <a:srgbClr val="576182"/>
                </a:solidFill>
                <a:latin typeface="Verdana"/>
                <a:ea typeface="Verdana"/>
                <a:cs typeface="Verdana"/>
              </a:rPr>
              <a:t>Exclusion bias - </a:t>
            </a:r>
            <a:r>
              <a:rPr lang="en-US" sz="1200" dirty="0">
                <a:solidFill>
                  <a:srgbClr val="576182"/>
                </a:solidFill>
                <a:latin typeface="Verdana"/>
                <a:ea typeface="Verdana"/>
                <a:cs typeface="Verdana"/>
              </a:rPr>
              <a:t>occurs when important data is left out of the data being used</a:t>
            </a:r>
          </a:p>
          <a:p>
            <a:pPr marL="171450" indent="-171450">
              <a:lnSpc>
                <a:spcPct val="150000"/>
              </a:lnSpc>
              <a:buFont typeface="Wingdings" pitchFamily="2" charset="2"/>
              <a:buChar char="v"/>
            </a:pPr>
            <a:r>
              <a:rPr lang="en-US" sz="1200" b="1" dirty="0">
                <a:solidFill>
                  <a:srgbClr val="576182"/>
                </a:solidFill>
                <a:latin typeface="Verdana"/>
                <a:ea typeface="Verdana"/>
                <a:cs typeface="Verdana"/>
              </a:rPr>
              <a:t>Measurement bias - </a:t>
            </a:r>
            <a:r>
              <a:rPr lang="en-US" sz="1200" dirty="0">
                <a:solidFill>
                  <a:srgbClr val="576182"/>
                </a:solidFill>
                <a:latin typeface="Verdana"/>
                <a:ea typeface="Verdana"/>
                <a:cs typeface="Verdana"/>
              </a:rPr>
              <a:t>caused by incomplete data</a:t>
            </a:r>
          </a:p>
          <a:p>
            <a:pPr marL="171450" indent="-171450">
              <a:lnSpc>
                <a:spcPct val="150000"/>
              </a:lnSpc>
              <a:buFont typeface="Wingdings" pitchFamily="2" charset="2"/>
              <a:buChar char="v"/>
            </a:pPr>
            <a:r>
              <a:rPr lang="en-US" sz="1200" b="1" dirty="0">
                <a:solidFill>
                  <a:srgbClr val="576182"/>
                </a:solidFill>
                <a:latin typeface="Verdana"/>
                <a:ea typeface="Verdana"/>
                <a:cs typeface="Verdana"/>
              </a:rPr>
              <a:t>Out-group homogeneity bias - </a:t>
            </a:r>
            <a:r>
              <a:rPr lang="en-US" sz="1200" dirty="0">
                <a:solidFill>
                  <a:srgbClr val="576182"/>
                </a:solidFill>
                <a:latin typeface="Verdana"/>
                <a:ea typeface="Verdana"/>
                <a:cs typeface="Verdana"/>
              </a:rPr>
              <a:t>a case of not knowing what one doesn’t know</a:t>
            </a:r>
          </a:p>
          <a:p>
            <a:pPr marL="171450" indent="-171450">
              <a:lnSpc>
                <a:spcPct val="150000"/>
              </a:lnSpc>
              <a:buFont typeface="Wingdings" pitchFamily="2" charset="2"/>
              <a:buChar char="v"/>
            </a:pPr>
            <a:r>
              <a:rPr lang="en-US" sz="1200" b="1" dirty="0">
                <a:solidFill>
                  <a:srgbClr val="576182"/>
                </a:solidFill>
                <a:latin typeface="Verdana"/>
                <a:ea typeface="Verdana"/>
                <a:cs typeface="Verdana"/>
              </a:rPr>
              <a:t>Prejudice bias - </a:t>
            </a:r>
            <a:r>
              <a:rPr lang="en-US" sz="1200" dirty="0">
                <a:solidFill>
                  <a:srgbClr val="576182"/>
                </a:solidFill>
                <a:latin typeface="Verdana"/>
                <a:ea typeface="Verdana"/>
                <a:cs typeface="Verdana"/>
              </a:rPr>
              <a:t>Occurs when stereotypes and faulty societal assumptions find their way into the algorithm’s dataset</a:t>
            </a:r>
          </a:p>
          <a:p>
            <a:pPr marL="171450" indent="-171450">
              <a:lnSpc>
                <a:spcPct val="150000"/>
              </a:lnSpc>
              <a:buFont typeface="Wingdings" pitchFamily="2" charset="2"/>
              <a:buChar char="v"/>
            </a:pPr>
            <a:r>
              <a:rPr lang="en-US" sz="1200" b="1" dirty="0">
                <a:solidFill>
                  <a:srgbClr val="576182"/>
                </a:solidFill>
                <a:latin typeface="Verdana"/>
                <a:ea typeface="Verdana"/>
                <a:cs typeface="Verdana"/>
              </a:rPr>
              <a:t>Recall bias - </a:t>
            </a:r>
            <a:r>
              <a:rPr lang="en-US" sz="1200" dirty="0">
                <a:solidFill>
                  <a:srgbClr val="576182"/>
                </a:solidFill>
                <a:latin typeface="Verdana"/>
                <a:ea typeface="Verdana"/>
                <a:cs typeface="Verdana"/>
              </a:rPr>
              <a:t>develops during data labeling</a:t>
            </a:r>
          </a:p>
          <a:p>
            <a:pPr marL="171450" indent="-171450">
              <a:lnSpc>
                <a:spcPct val="150000"/>
              </a:lnSpc>
              <a:buFont typeface="Wingdings" pitchFamily="2" charset="2"/>
              <a:buChar char="v"/>
            </a:pPr>
            <a:r>
              <a:rPr lang="en-US" sz="1200" b="1" dirty="0">
                <a:solidFill>
                  <a:srgbClr val="576182"/>
                </a:solidFill>
                <a:latin typeface="Verdana"/>
                <a:ea typeface="Verdana"/>
                <a:cs typeface="Verdana"/>
              </a:rPr>
              <a:t>Sample/Selection bias - </a:t>
            </a:r>
            <a:r>
              <a:rPr lang="en-US" sz="1200" dirty="0">
                <a:solidFill>
                  <a:srgbClr val="576182"/>
                </a:solidFill>
                <a:latin typeface="Verdana"/>
                <a:ea typeface="Verdana"/>
                <a:cs typeface="Verdana"/>
              </a:rPr>
              <a:t>a problem when the data used to train the machine learning model isn't large enough</a:t>
            </a:r>
          </a:p>
          <a:p>
            <a:pPr marL="171450" indent="-171450">
              <a:lnSpc>
                <a:spcPct val="150000"/>
              </a:lnSpc>
              <a:buFont typeface="Wingdings" pitchFamily="2" charset="2"/>
              <a:buChar char="v"/>
            </a:pPr>
            <a:r>
              <a:rPr lang="en-US" sz="1200" b="1" dirty="0">
                <a:solidFill>
                  <a:srgbClr val="576182"/>
                </a:solidFill>
                <a:latin typeface="Verdana"/>
                <a:ea typeface="Verdana"/>
                <a:cs typeface="Verdana"/>
              </a:rPr>
              <a:t>Stereotyping bias - </a:t>
            </a:r>
            <a:r>
              <a:rPr lang="en-US" sz="1200" dirty="0">
                <a:solidFill>
                  <a:srgbClr val="576182"/>
                </a:solidFill>
                <a:latin typeface="Verdana"/>
                <a:ea typeface="Verdana"/>
                <a:cs typeface="Verdana"/>
              </a:rPr>
              <a:t>when an AI system—usually inadvertently—reinforces harmful stereotypes</a:t>
            </a:r>
          </a:p>
        </p:txBody>
      </p:sp>
    </p:spTree>
    <p:extLst>
      <p:ext uri="{BB962C8B-B14F-4D97-AF65-F5344CB8AC3E}">
        <p14:creationId xmlns:p14="http://schemas.microsoft.com/office/powerpoint/2010/main" val="1142079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53334B7A-226C-8446-AFCC-4BFB6EC0755F}"/>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A45BD35D-46C6-A69E-DE53-FF85BBCAB5BE}"/>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D5210AE3-6623-6FFD-07EC-2641DEF9C005}"/>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9EEBFBB6-745C-CA04-CCF1-467C338599E3}"/>
              </a:ext>
            </a:extLst>
          </p:cNvPr>
          <p:cNvSpPr>
            <a:spLocks noGrp="1"/>
          </p:cNvSpPr>
          <p:nvPr>
            <p:ph type="sldNum" idx="12"/>
          </p:nvPr>
        </p:nvSpPr>
        <p:spPr>
          <a:xfrm>
            <a:off x="1632680" y="4574246"/>
            <a:ext cx="355146"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18</a:t>
            </a:fld>
            <a:endParaRPr lang="fr" i="1" dirty="0">
              <a:solidFill>
                <a:srgbClr val="8F6A21"/>
              </a:solidFill>
            </a:endParaRPr>
          </a:p>
        </p:txBody>
      </p:sp>
      <p:sp>
        <p:nvSpPr>
          <p:cNvPr id="6" name="Google Shape;83;p15">
            <a:extLst>
              <a:ext uri="{FF2B5EF4-FFF2-40B4-BE49-F238E27FC236}">
                <a16:creationId xmlns:a16="http://schemas.microsoft.com/office/drawing/2014/main" id="{660C3A07-214F-0D12-5412-222F0970F985}"/>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fontAlgn="base"/>
            <a:r>
              <a:rPr lang="en-US" sz="2600" b="1" dirty="0">
                <a:solidFill>
                  <a:srgbClr val="576182"/>
                </a:solidFill>
                <a:latin typeface="FUTURA MEDIUM" panose="020B0602020204020303" pitchFamily="34" charset="-79"/>
                <a:ea typeface="Verdana"/>
                <a:cs typeface="FUTURA MEDIUM" panose="020B0602020204020303" pitchFamily="34" charset="-79"/>
              </a:rPr>
              <a:t>Challenges for AI Risk Management</a:t>
            </a:r>
          </a:p>
        </p:txBody>
      </p:sp>
      <p:sp>
        <p:nvSpPr>
          <p:cNvPr id="7" name="Google Shape;68;p14">
            <a:extLst>
              <a:ext uri="{FF2B5EF4-FFF2-40B4-BE49-F238E27FC236}">
                <a16:creationId xmlns:a16="http://schemas.microsoft.com/office/drawing/2014/main" id="{D7CBA2A0-1AB3-39EA-0711-002EAF3C45A2}"/>
              </a:ext>
            </a:extLst>
          </p:cNvPr>
          <p:cNvSpPr txBox="1"/>
          <p:nvPr/>
        </p:nvSpPr>
        <p:spPr>
          <a:xfrm>
            <a:off x="716032" y="1054426"/>
            <a:ext cx="8060220" cy="3034647"/>
          </a:xfrm>
          <a:prstGeom prst="rect">
            <a:avLst/>
          </a:prstGeom>
          <a:noFill/>
          <a:ln>
            <a:noFill/>
          </a:ln>
        </p:spPr>
        <p:txBody>
          <a:bodyPr spcFirstLastPara="1" wrap="square" lIns="91425" tIns="91425" rIns="91425" bIns="91425" anchor="t" anchorCtr="0">
            <a:noAutofit/>
          </a:bodyPr>
          <a:lstStyle/>
          <a:p>
            <a:pPr marL="171450" indent="-171450">
              <a:lnSpc>
                <a:spcPct val="150000"/>
              </a:lnSpc>
              <a:buFont typeface="Wingdings" pitchFamily="2" charset="2"/>
              <a:buChar char="v"/>
            </a:pPr>
            <a:r>
              <a:rPr lang="en-US" sz="1200" b="1" dirty="0">
                <a:solidFill>
                  <a:srgbClr val="576182"/>
                </a:solidFill>
                <a:latin typeface="Verdana"/>
                <a:ea typeface="Verdana"/>
                <a:cs typeface="Verdana"/>
              </a:rPr>
              <a:t>Risk Measurement - </a:t>
            </a:r>
            <a:r>
              <a:rPr lang="en-US" sz="1200" dirty="0">
                <a:solidFill>
                  <a:srgbClr val="576182"/>
                </a:solidFill>
                <a:latin typeface="Verdana"/>
                <a:ea typeface="Verdana"/>
                <a:cs typeface="Verdana"/>
              </a:rPr>
              <a:t>AI risks or failures that are not well-defined or adequately understood are difficult to measure quantitatively or qualitatively.</a:t>
            </a:r>
          </a:p>
          <a:p>
            <a:pPr marL="171450" indent="-171450">
              <a:lnSpc>
                <a:spcPct val="150000"/>
              </a:lnSpc>
              <a:buFont typeface="Wingdings" pitchFamily="2" charset="2"/>
              <a:buChar char="v"/>
            </a:pPr>
            <a:r>
              <a:rPr lang="en-US" sz="1200" b="1" dirty="0">
                <a:solidFill>
                  <a:srgbClr val="576182"/>
                </a:solidFill>
                <a:latin typeface="Verdana"/>
                <a:ea typeface="Verdana"/>
                <a:cs typeface="Verdana"/>
              </a:rPr>
              <a:t>Risk Tolerance - </a:t>
            </a:r>
            <a:r>
              <a:rPr lang="en-US" sz="1200" dirty="0">
                <a:solidFill>
                  <a:srgbClr val="576182"/>
                </a:solidFill>
                <a:latin typeface="Verdana"/>
                <a:ea typeface="Verdana"/>
                <a:cs typeface="Verdana"/>
              </a:rPr>
              <a:t>can be influenced by legal or regulatory requirements. Risk tolerance and the level of risk that is acceptable to organizations or society are highly contextual and application and use-case specific.</a:t>
            </a:r>
          </a:p>
          <a:p>
            <a:pPr marL="171450" indent="-171450">
              <a:lnSpc>
                <a:spcPct val="150000"/>
              </a:lnSpc>
              <a:buFont typeface="Wingdings" pitchFamily="2" charset="2"/>
              <a:buChar char="v"/>
            </a:pPr>
            <a:r>
              <a:rPr lang="en-US" sz="1200" b="1" dirty="0">
                <a:solidFill>
                  <a:srgbClr val="576182"/>
                </a:solidFill>
                <a:latin typeface="Verdana"/>
                <a:ea typeface="Verdana"/>
                <a:cs typeface="Verdana"/>
              </a:rPr>
              <a:t>Risk Prioritization - </a:t>
            </a:r>
            <a:r>
              <a:rPr lang="en-US" sz="1200" dirty="0">
                <a:solidFill>
                  <a:srgbClr val="576182"/>
                </a:solidFill>
                <a:latin typeface="Verdana"/>
                <a:ea typeface="Verdana"/>
                <a:cs typeface="Verdana"/>
              </a:rPr>
              <a:t>Risk prioritization may differ between AI systems that are designed or deployed to directly interact with humans as compared to AI systems that are not.</a:t>
            </a:r>
          </a:p>
          <a:p>
            <a:pPr marL="171450" indent="-171450">
              <a:lnSpc>
                <a:spcPct val="150000"/>
              </a:lnSpc>
              <a:buFont typeface="Wingdings" pitchFamily="2" charset="2"/>
              <a:buChar char="v"/>
            </a:pPr>
            <a:r>
              <a:rPr lang="en-US" sz="1200" b="1" dirty="0">
                <a:solidFill>
                  <a:srgbClr val="576182"/>
                </a:solidFill>
                <a:latin typeface="Verdana"/>
                <a:ea typeface="Verdana"/>
                <a:cs typeface="Verdana"/>
              </a:rPr>
              <a:t>Integration &amp; Management of Risk - </a:t>
            </a:r>
            <a:r>
              <a:rPr lang="en-US" sz="1200" dirty="0">
                <a:solidFill>
                  <a:srgbClr val="576182"/>
                </a:solidFill>
                <a:latin typeface="Verdana"/>
                <a:ea typeface="Verdana"/>
                <a:cs typeface="Verdana"/>
              </a:rPr>
              <a:t>Different AI actors have different responsibilities and awareness depending on their roles in the lifecycle.</a:t>
            </a:r>
          </a:p>
          <a:p>
            <a:pPr marL="171450" indent="-171450">
              <a:lnSpc>
                <a:spcPct val="150000"/>
              </a:lnSpc>
              <a:buFont typeface="Wingdings" pitchFamily="2" charset="2"/>
              <a:buChar char="v"/>
            </a:pPr>
            <a:endParaRPr lang="en-US" sz="1200" dirty="0">
              <a:solidFill>
                <a:srgbClr val="576182"/>
              </a:solidFill>
              <a:latin typeface="Verdana"/>
              <a:ea typeface="Verdana"/>
              <a:cs typeface="Verdana"/>
            </a:endParaRPr>
          </a:p>
        </p:txBody>
      </p:sp>
    </p:spTree>
    <p:extLst>
      <p:ext uri="{BB962C8B-B14F-4D97-AF65-F5344CB8AC3E}">
        <p14:creationId xmlns:p14="http://schemas.microsoft.com/office/powerpoint/2010/main" val="759614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2800617D-A605-641A-34B9-EBA942CE2A02}"/>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FB42E66F-E374-E3B6-1B6F-04C7D530D3E7}"/>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97BF65BB-BA62-3DE7-9230-93330234671F}"/>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96E5FA27-3CA1-410C-0851-5BE00748F074}"/>
              </a:ext>
            </a:extLst>
          </p:cNvPr>
          <p:cNvSpPr>
            <a:spLocks noGrp="1"/>
          </p:cNvSpPr>
          <p:nvPr>
            <p:ph type="sldNum" idx="12"/>
          </p:nvPr>
        </p:nvSpPr>
        <p:spPr>
          <a:xfrm>
            <a:off x="1632680" y="4574246"/>
            <a:ext cx="355146"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19</a:t>
            </a:fld>
            <a:endParaRPr lang="fr" i="1" dirty="0">
              <a:solidFill>
                <a:srgbClr val="8F6A21"/>
              </a:solidFill>
            </a:endParaRPr>
          </a:p>
        </p:txBody>
      </p:sp>
      <p:sp>
        <p:nvSpPr>
          <p:cNvPr id="6" name="Google Shape;83;p15">
            <a:extLst>
              <a:ext uri="{FF2B5EF4-FFF2-40B4-BE49-F238E27FC236}">
                <a16:creationId xmlns:a16="http://schemas.microsoft.com/office/drawing/2014/main" id="{27FC9361-1D9E-8CBA-32C6-ECF66B1DF62A}"/>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fontAlgn="base"/>
            <a:r>
              <a:rPr lang="en-US" sz="2600" b="1" dirty="0">
                <a:solidFill>
                  <a:srgbClr val="576182"/>
                </a:solidFill>
                <a:latin typeface="FUTURA MEDIUM" panose="020B0602020204020303" pitchFamily="34" charset="-79"/>
                <a:ea typeface="Verdana"/>
                <a:cs typeface="FUTURA MEDIUM" panose="020B0602020204020303" pitchFamily="34" charset="-79"/>
              </a:rPr>
              <a:t>AI Slop?</a:t>
            </a:r>
          </a:p>
        </p:txBody>
      </p:sp>
      <p:sp>
        <p:nvSpPr>
          <p:cNvPr id="7" name="Google Shape;68;p14">
            <a:extLst>
              <a:ext uri="{FF2B5EF4-FFF2-40B4-BE49-F238E27FC236}">
                <a16:creationId xmlns:a16="http://schemas.microsoft.com/office/drawing/2014/main" id="{8F96055A-6865-6F29-1513-C84FEC98E2A0}"/>
              </a:ext>
            </a:extLst>
          </p:cNvPr>
          <p:cNvSpPr txBox="1"/>
          <p:nvPr/>
        </p:nvSpPr>
        <p:spPr>
          <a:xfrm>
            <a:off x="716032" y="1054426"/>
            <a:ext cx="8060220" cy="3034647"/>
          </a:xfrm>
          <a:prstGeom prst="rect">
            <a:avLst/>
          </a:prstGeom>
          <a:noFill/>
          <a:ln>
            <a:noFill/>
          </a:ln>
        </p:spPr>
        <p:txBody>
          <a:bodyPr spcFirstLastPara="1" wrap="square" lIns="91425" tIns="91425" rIns="91425" bIns="91425" anchor="t" anchorCtr="0">
            <a:noAutofit/>
          </a:bodyPr>
          <a:lstStyle/>
          <a:p>
            <a:pPr marL="171450" lvl="0" indent="-171450" eaLnBrk="0" fontAlgn="base" hangingPunct="0">
              <a:lnSpc>
                <a:spcPct val="150000"/>
              </a:lnSpc>
              <a:spcBef>
                <a:spcPct val="0"/>
              </a:spcBef>
              <a:spcAft>
                <a:spcPct val="0"/>
              </a:spcAft>
              <a:buClrTx/>
              <a:buFont typeface="Wingdings" pitchFamily="2" charset="2"/>
              <a:buChar char="v"/>
            </a:pPr>
            <a:r>
              <a:rPr lang="en-US" altLang="en-US" sz="1200" dirty="0">
                <a:solidFill>
                  <a:srgbClr val="576182"/>
                </a:solidFill>
                <a:latin typeface="Verdana"/>
                <a:ea typeface="Verdana"/>
                <a:cs typeface="Verdana"/>
              </a:rPr>
              <a:t>“AI slop” refers to large-volumes of low-quality AI-generated content (text, images, video) created with little human oversight, minimal substance, and often for mere engagement or profit.</a:t>
            </a:r>
          </a:p>
          <a:p>
            <a:pPr marL="171450" lvl="0" indent="-171450" eaLnBrk="0" fontAlgn="base" hangingPunct="0">
              <a:lnSpc>
                <a:spcPct val="150000"/>
              </a:lnSpc>
              <a:spcBef>
                <a:spcPct val="0"/>
              </a:spcBef>
              <a:spcAft>
                <a:spcPct val="0"/>
              </a:spcAft>
              <a:buClrTx/>
              <a:buFont typeface="Wingdings" pitchFamily="2" charset="2"/>
              <a:buChar char="v"/>
            </a:pPr>
            <a:r>
              <a:rPr lang="en-US" altLang="en-US" sz="1200" dirty="0">
                <a:solidFill>
                  <a:srgbClr val="576182"/>
                </a:solidFill>
                <a:latin typeface="Verdana"/>
                <a:ea typeface="Verdana"/>
                <a:cs typeface="Verdana"/>
              </a:rPr>
              <a:t>It tends to prioritize speed and quantity over meaning, substance or accuracy, and can flood platforms with “digital clutter” that displaces more thoughtful material.</a:t>
            </a:r>
          </a:p>
          <a:p>
            <a:pPr marL="171450" lvl="0" indent="-171450" eaLnBrk="0" fontAlgn="base" hangingPunct="0">
              <a:lnSpc>
                <a:spcPct val="150000"/>
              </a:lnSpc>
              <a:spcBef>
                <a:spcPct val="0"/>
              </a:spcBef>
              <a:spcAft>
                <a:spcPct val="0"/>
              </a:spcAft>
              <a:buClrTx/>
              <a:buFont typeface="Wingdings" pitchFamily="2" charset="2"/>
              <a:buChar char="v"/>
            </a:pPr>
            <a:r>
              <a:rPr lang="en-US" altLang="en-US" sz="1200" dirty="0">
                <a:solidFill>
                  <a:srgbClr val="576182"/>
                </a:solidFill>
                <a:latin typeface="Verdana"/>
                <a:ea typeface="Verdana"/>
                <a:cs typeface="Verdana"/>
              </a:rPr>
              <a:t>The phenomenon is growing rapidly and has been compared to spam in the era of generative AI — crowding search results, social feeds and creative channels. </a:t>
            </a:r>
          </a:p>
        </p:txBody>
      </p:sp>
      <p:pic>
        <p:nvPicPr>
          <p:cNvPr id="8196" name="Picture 4" descr="135: AI Slop - by Marcus Bösch - Understanding TikTok">
            <a:extLst>
              <a:ext uri="{FF2B5EF4-FFF2-40B4-BE49-F238E27FC236}">
                <a16:creationId xmlns:a16="http://schemas.microsoft.com/office/drawing/2014/main" id="{087968EA-015E-34CA-FE62-6FB9A58671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4229" y="2698881"/>
            <a:ext cx="1862414" cy="2216019"/>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The AI slop gold rush: Viral videos you wish would stop (but make money) |  Hindustan Times (HT Tech)">
            <a:extLst>
              <a:ext uri="{FF2B5EF4-FFF2-40B4-BE49-F238E27FC236}">
                <a16:creationId xmlns:a16="http://schemas.microsoft.com/office/drawing/2014/main" id="{D55643D4-A089-E8F9-33D8-46643DA902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3257" y="2870271"/>
            <a:ext cx="3093030" cy="173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3208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35707DED-8193-AB94-7B3F-FA1F2B826A28}"/>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D302AF7E-E86B-93AC-B3BD-58025F5AA138}"/>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3BD9ECC5-1A2B-3595-CD1C-10100543F124}"/>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C5B61DFD-E9F8-634F-DFF0-1A9D9BEE32E8}"/>
              </a:ext>
            </a:extLst>
          </p:cNvPr>
          <p:cNvSpPr>
            <a:spLocks noGrp="1"/>
          </p:cNvSpPr>
          <p:nvPr>
            <p:ph type="sldNum" idx="12"/>
          </p:nvPr>
        </p:nvSpPr>
        <p:spPr>
          <a:xfrm>
            <a:off x="1632680" y="4574246"/>
            <a:ext cx="213212"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2</a:t>
            </a:fld>
            <a:endParaRPr lang="fr" i="1" dirty="0">
              <a:solidFill>
                <a:srgbClr val="8F6A21"/>
              </a:solidFill>
            </a:endParaRPr>
          </a:p>
        </p:txBody>
      </p:sp>
      <p:sp>
        <p:nvSpPr>
          <p:cNvPr id="6" name="Google Shape;83;p15">
            <a:extLst>
              <a:ext uri="{FF2B5EF4-FFF2-40B4-BE49-F238E27FC236}">
                <a16:creationId xmlns:a16="http://schemas.microsoft.com/office/drawing/2014/main" id="{56C6942D-00DB-2666-E074-8E9632F4CABE}"/>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What is AI in Education?</a:t>
            </a:r>
          </a:p>
        </p:txBody>
      </p:sp>
      <p:sp>
        <p:nvSpPr>
          <p:cNvPr id="7" name="Google Shape;68;p14">
            <a:extLst>
              <a:ext uri="{FF2B5EF4-FFF2-40B4-BE49-F238E27FC236}">
                <a16:creationId xmlns:a16="http://schemas.microsoft.com/office/drawing/2014/main" id="{DF45F46C-52F3-6C61-32A1-1ED4684EB822}"/>
              </a:ext>
            </a:extLst>
          </p:cNvPr>
          <p:cNvSpPr txBox="1"/>
          <p:nvPr/>
        </p:nvSpPr>
        <p:spPr>
          <a:xfrm>
            <a:off x="761998" y="1238249"/>
            <a:ext cx="7399235" cy="3034647"/>
          </a:xfrm>
          <a:prstGeom prst="rect">
            <a:avLst/>
          </a:prstGeom>
          <a:noFill/>
          <a:ln>
            <a:noFill/>
          </a:ln>
        </p:spPr>
        <p:txBody>
          <a:bodyPr spcFirstLastPara="1" wrap="square" lIns="91425" tIns="91425" rIns="91425" bIns="91425" anchor="t" anchorCtr="0">
            <a:noAutofit/>
          </a:bodyPr>
          <a:lstStyle/>
          <a:p>
            <a:r>
              <a:rPr lang="en-US" sz="1200" dirty="0">
                <a:solidFill>
                  <a:srgbClr val="576182"/>
                </a:solidFill>
                <a:latin typeface="Verdana"/>
                <a:ea typeface="Verdana"/>
                <a:cs typeface="Verdana"/>
              </a:rPr>
              <a:t>In education, AI is used to personalize learning experiences, provide feedback, support teachers with administrative tasks, and enhance accessibility for diverse learners.</a:t>
            </a:r>
          </a:p>
          <a:p>
            <a:endParaRPr lang="en-US" sz="1200" dirty="0">
              <a:solidFill>
                <a:srgbClr val="576182"/>
              </a:solidFill>
              <a:latin typeface="Verdana"/>
              <a:ea typeface="Verdana"/>
              <a:cs typeface="Verdana"/>
              <a:sym typeface="Verdana"/>
            </a:endParaRPr>
          </a:p>
          <a:p>
            <a:pPr marL="171450" lvl="0" indent="-171450" algn="l" rtl="0">
              <a:spcBef>
                <a:spcPts val="0"/>
              </a:spcBef>
              <a:spcAft>
                <a:spcPts val="0"/>
              </a:spcAft>
              <a:buFont typeface="Wingdings" pitchFamily="2" charset="2"/>
              <a:buChar char="v"/>
            </a:pPr>
            <a:endParaRPr lang="en-US" sz="1200" dirty="0">
              <a:solidFill>
                <a:srgbClr val="576182"/>
              </a:solidFill>
              <a:latin typeface="Verdana"/>
              <a:ea typeface="Verdana"/>
              <a:cs typeface="Verdana"/>
              <a:sym typeface="Verdana"/>
            </a:endParaRPr>
          </a:p>
          <a:p>
            <a:pPr marL="171450" lvl="0" indent="-171450" algn="l" rtl="0">
              <a:spcBef>
                <a:spcPts val="0"/>
              </a:spcBef>
              <a:spcAft>
                <a:spcPts val="0"/>
              </a:spcAft>
              <a:buFont typeface="Wingdings" pitchFamily="2" charset="2"/>
              <a:buChar char="v"/>
            </a:pPr>
            <a:endParaRPr sz="1200" dirty="0">
              <a:solidFill>
                <a:srgbClr val="576182"/>
              </a:solidFill>
              <a:latin typeface="Verdana"/>
              <a:ea typeface="Verdana"/>
              <a:cs typeface="Verdana"/>
              <a:sym typeface="Verdana"/>
            </a:endParaRPr>
          </a:p>
        </p:txBody>
      </p:sp>
      <p:graphicFrame>
        <p:nvGraphicFramePr>
          <p:cNvPr id="5" name="Diagram 4">
            <a:extLst>
              <a:ext uri="{FF2B5EF4-FFF2-40B4-BE49-F238E27FC236}">
                <a16:creationId xmlns:a16="http://schemas.microsoft.com/office/drawing/2014/main" id="{8F8E6779-5FA1-884D-36A7-14168119984E}"/>
              </a:ext>
            </a:extLst>
          </p:cNvPr>
          <p:cNvGraphicFramePr/>
          <p:nvPr>
            <p:extLst>
              <p:ext uri="{D42A27DB-BD31-4B8C-83A1-F6EECF244321}">
                <p14:modId xmlns:p14="http://schemas.microsoft.com/office/powerpoint/2010/main" val="3988865517"/>
              </p:ext>
            </p:extLst>
          </p:nvPr>
        </p:nvGraphicFramePr>
        <p:xfrm>
          <a:off x="1415320" y="539750"/>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986564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49113407-98A9-13F7-9439-AC91850328C3}"/>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15DDBEDC-2F5A-A333-2FBB-C37FDDA4EDAE}"/>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B6BF6819-3E0D-51FC-A6C3-8E6F15859CB5}"/>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7D9452AE-D7EF-8E6D-AC2A-C8CF7648825B}"/>
              </a:ext>
            </a:extLst>
          </p:cNvPr>
          <p:cNvSpPr>
            <a:spLocks noGrp="1"/>
          </p:cNvSpPr>
          <p:nvPr>
            <p:ph type="sldNum" idx="12"/>
          </p:nvPr>
        </p:nvSpPr>
        <p:spPr>
          <a:xfrm>
            <a:off x="1632680" y="4574246"/>
            <a:ext cx="355146"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20</a:t>
            </a:fld>
            <a:endParaRPr lang="fr" i="1" dirty="0">
              <a:solidFill>
                <a:srgbClr val="8F6A21"/>
              </a:solidFill>
            </a:endParaRPr>
          </a:p>
        </p:txBody>
      </p:sp>
      <p:sp>
        <p:nvSpPr>
          <p:cNvPr id="6" name="Google Shape;83;p15">
            <a:extLst>
              <a:ext uri="{FF2B5EF4-FFF2-40B4-BE49-F238E27FC236}">
                <a16:creationId xmlns:a16="http://schemas.microsoft.com/office/drawing/2014/main" id="{BDC27CE9-C93D-D814-1407-48A67A54EDFC}"/>
              </a:ext>
            </a:extLst>
          </p:cNvPr>
          <p:cNvSpPr txBox="1">
            <a:spLocks/>
          </p:cNvSpPr>
          <p:nvPr/>
        </p:nvSpPr>
        <p:spPr>
          <a:xfrm>
            <a:off x="1843915" y="1946550"/>
            <a:ext cx="5772727"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rPr>
              <a:t>How can we address these issues?</a:t>
            </a:r>
            <a:endParaRPr lang="en-US" sz="2600" b="1" dirty="0">
              <a:solidFill>
                <a:srgbClr val="576182"/>
              </a:solidFill>
              <a:latin typeface="FUTURA MEDIUM" panose="020B0602020204020303" pitchFamily="34" charset="-79"/>
              <a:ea typeface="Verdana"/>
              <a:cs typeface="FUTURA MEDIUM" panose="020B0602020204020303" pitchFamily="34" charset="-79"/>
              <a:sym typeface="Verdana"/>
            </a:endParaRPr>
          </a:p>
        </p:txBody>
      </p:sp>
    </p:spTree>
    <p:extLst>
      <p:ext uri="{BB962C8B-B14F-4D97-AF65-F5344CB8AC3E}">
        <p14:creationId xmlns:p14="http://schemas.microsoft.com/office/powerpoint/2010/main" val="23822585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20DB1B26-357E-05AE-FC88-020DD831320C}"/>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8C5B8B0A-CB84-8F69-9602-043757480506}"/>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8E35774E-8552-C6A7-C5A2-B6CCD275FF32}"/>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9B1F45E4-03EF-0B77-8364-CD2E7DD907CD}"/>
              </a:ext>
            </a:extLst>
          </p:cNvPr>
          <p:cNvSpPr>
            <a:spLocks noGrp="1"/>
          </p:cNvSpPr>
          <p:nvPr>
            <p:ph type="sldNum" idx="12"/>
          </p:nvPr>
        </p:nvSpPr>
        <p:spPr>
          <a:xfrm>
            <a:off x="1632680" y="4574246"/>
            <a:ext cx="355146"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21</a:t>
            </a:fld>
            <a:endParaRPr lang="fr" i="1" dirty="0">
              <a:solidFill>
                <a:srgbClr val="8F6A21"/>
              </a:solidFill>
            </a:endParaRPr>
          </a:p>
        </p:txBody>
      </p:sp>
      <p:sp>
        <p:nvSpPr>
          <p:cNvPr id="6" name="Google Shape;83;p15">
            <a:extLst>
              <a:ext uri="{FF2B5EF4-FFF2-40B4-BE49-F238E27FC236}">
                <a16:creationId xmlns:a16="http://schemas.microsoft.com/office/drawing/2014/main" id="{6A957143-141A-77E1-4539-EE38B779ADFD}"/>
              </a:ext>
            </a:extLst>
          </p:cNvPr>
          <p:cNvSpPr txBox="1">
            <a:spLocks/>
          </p:cNvSpPr>
          <p:nvPr/>
        </p:nvSpPr>
        <p:spPr>
          <a:xfrm>
            <a:off x="676275" y="445741"/>
            <a:ext cx="6201603"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rPr>
              <a:t>The AI Risk Management Framework</a:t>
            </a:r>
            <a:endParaRPr lang="en-US" sz="2600" b="1" dirty="0">
              <a:solidFill>
                <a:srgbClr val="576182"/>
              </a:solidFill>
              <a:latin typeface="FUTURA MEDIUM" panose="020B0602020204020303" pitchFamily="34" charset="-79"/>
              <a:ea typeface="Verdana"/>
              <a:cs typeface="FUTURA MEDIUM" panose="020B0602020204020303" pitchFamily="34" charset="-79"/>
              <a:sym typeface="Verdana"/>
            </a:endParaRPr>
          </a:p>
        </p:txBody>
      </p:sp>
      <p:graphicFrame>
        <p:nvGraphicFramePr>
          <p:cNvPr id="7" name="Diagram 6">
            <a:extLst>
              <a:ext uri="{FF2B5EF4-FFF2-40B4-BE49-F238E27FC236}">
                <a16:creationId xmlns:a16="http://schemas.microsoft.com/office/drawing/2014/main" id="{ADF7B590-F715-3541-7437-52F456F7840A}"/>
              </a:ext>
            </a:extLst>
          </p:cNvPr>
          <p:cNvGraphicFramePr/>
          <p:nvPr>
            <p:extLst>
              <p:ext uri="{D42A27DB-BD31-4B8C-83A1-F6EECF244321}">
                <p14:modId xmlns:p14="http://schemas.microsoft.com/office/powerpoint/2010/main" val="2534811721"/>
              </p:ext>
            </p:extLst>
          </p:nvPr>
        </p:nvGraphicFramePr>
        <p:xfrm>
          <a:off x="2054087" y="1333242"/>
          <a:ext cx="5035826" cy="29787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95934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BD1A4256-C598-76BD-02ED-617177D740C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B6F0155-77FD-E0A5-2BB0-277C1AB414E8}"/>
              </a:ext>
            </a:extLst>
          </p:cNvPr>
          <p:cNvPicPr>
            <a:picLocks noChangeAspect="1"/>
          </p:cNvPicPr>
          <p:nvPr/>
        </p:nvPicPr>
        <p:blipFill>
          <a:blip r:embed="rId3"/>
          <a:stretch>
            <a:fillRect/>
          </a:stretch>
        </p:blipFill>
        <p:spPr>
          <a:xfrm>
            <a:off x="716032" y="2571749"/>
            <a:ext cx="7772400" cy="2115273"/>
          </a:xfrm>
          <a:prstGeom prst="rect">
            <a:avLst/>
          </a:prstGeom>
        </p:spPr>
      </p:pic>
      <p:pic>
        <p:nvPicPr>
          <p:cNvPr id="3" name="Image 2" descr="Une image contenant texte, Police, Graphique, capture d’écran&#10;&#10;Description générée automatiquement">
            <a:extLst>
              <a:ext uri="{FF2B5EF4-FFF2-40B4-BE49-F238E27FC236}">
                <a16:creationId xmlns:a16="http://schemas.microsoft.com/office/drawing/2014/main" id="{88A83251-599A-0920-B52A-564D8406E796}"/>
              </a:ext>
            </a:extLst>
          </p:cNvPr>
          <p:cNvPicPr>
            <a:picLocks noChangeAspect="1"/>
          </p:cNvPicPr>
          <p:nvPr/>
        </p:nvPicPr>
        <p:blipFill>
          <a:blip r:embed="rId4"/>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0D034D71-6D02-0F84-2CF1-2780C9CB0B5B}"/>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44B91606-B414-5F5D-6653-61935BADCD34}"/>
              </a:ext>
            </a:extLst>
          </p:cNvPr>
          <p:cNvSpPr>
            <a:spLocks noGrp="1"/>
          </p:cNvSpPr>
          <p:nvPr>
            <p:ph type="sldNum" idx="12"/>
          </p:nvPr>
        </p:nvSpPr>
        <p:spPr>
          <a:xfrm>
            <a:off x="1632680" y="4574246"/>
            <a:ext cx="355146"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22</a:t>
            </a:fld>
            <a:endParaRPr lang="fr" i="1" dirty="0">
              <a:solidFill>
                <a:srgbClr val="8F6A21"/>
              </a:solidFill>
            </a:endParaRPr>
          </a:p>
        </p:txBody>
      </p:sp>
      <p:sp>
        <p:nvSpPr>
          <p:cNvPr id="6" name="Google Shape;83;p15">
            <a:extLst>
              <a:ext uri="{FF2B5EF4-FFF2-40B4-BE49-F238E27FC236}">
                <a16:creationId xmlns:a16="http://schemas.microsoft.com/office/drawing/2014/main" id="{22771572-6E82-6687-9D33-506FABB4DB8A}"/>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fontAlgn="base"/>
            <a:r>
              <a:rPr lang="en-US" sz="2600" b="1" dirty="0">
                <a:solidFill>
                  <a:srgbClr val="576182"/>
                </a:solidFill>
                <a:latin typeface="FUTURA MEDIUM" panose="020B0602020204020303" pitchFamily="34" charset="-79"/>
                <a:ea typeface="Verdana"/>
                <a:cs typeface="FUTURA MEDIUM" panose="020B0602020204020303" pitchFamily="34" charset="-79"/>
              </a:rPr>
              <a:t>AI Trustworthiness</a:t>
            </a:r>
          </a:p>
        </p:txBody>
      </p:sp>
      <p:sp>
        <p:nvSpPr>
          <p:cNvPr id="7" name="Google Shape;68;p14">
            <a:extLst>
              <a:ext uri="{FF2B5EF4-FFF2-40B4-BE49-F238E27FC236}">
                <a16:creationId xmlns:a16="http://schemas.microsoft.com/office/drawing/2014/main" id="{2EB1CC7C-B244-682C-1A30-54E282F89F5D}"/>
              </a:ext>
            </a:extLst>
          </p:cNvPr>
          <p:cNvSpPr txBox="1"/>
          <p:nvPr/>
        </p:nvSpPr>
        <p:spPr>
          <a:xfrm>
            <a:off x="716032" y="1054426"/>
            <a:ext cx="8060220" cy="3034647"/>
          </a:xfrm>
          <a:prstGeom prst="rect">
            <a:avLst/>
          </a:prstGeom>
          <a:noFill/>
          <a:ln>
            <a:noFill/>
          </a:ln>
        </p:spPr>
        <p:txBody>
          <a:bodyPr spcFirstLastPara="1" wrap="square" lIns="91425" tIns="91425" rIns="91425" bIns="91425" anchor="t" anchorCtr="0">
            <a:noAutofit/>
          </a:bodyPr>
          <a:lstStyle/>
          <a:p>
            <a:pPr marL="171450" indent="-171450" eaLnBrk="0" fontAlgn="base" hangingPunct="0">
              <a:lnSpc>
                <a:spcPct val="150000"/>
              </a:lnSpc>
              <a:spcBef>
                <a:spcPct val="0"/>
              </a:spcBef>
              <a:spcAft>
                <a:spcPct val="0"/>
              </a:spcAft>
              <a:buClrTx/>
              <a:buFont typeface="Wingdings" pitchFamily="2" charset="2"/>
              <a:buChar char="v"/>
            </a:pPr>
            <a:r>
              <a:rPr lang="en-US" sz="1200" dirty="0">
                <a:solidFill>
                  <a:srgbClr val="576182"/>
                </a:solidFill>
                <a:latin typeface="Verdana"/>
                <a:ea typeface="Verdana"/>
                <a:cs typeface="Verdana"/>
              </a:rPr>
              <a:t>For AI systems to be trustworthy, they often need to be responsive to a multiplicity of criteria that are of value to interested parties.</a:t>
            </a:r>
          </a:p>
          <a:p>
            <a:pPr marL="171450" indent="-171450" eaLnBrk="0" fontAlgn="base" hangingPunct="0">
              <a:lnSpc>
                <a:spcPct val="150000"/>
              </a:lnSpc>
              <a:spcBef>
                <a:spcPct val="0"/>
              </a:spcBef>
              <a:spcAft>
                <a:spcPct val="0"/>
              </a:spcAft>
              <a:buClrTx/>
              <a:buFont typeface="Wingdings" pitchFamily="2" charset="2"/>
              <a:buChar char="v"/>
            </a:pPr>
            <a:r>
              <a:rPr lang="en-US" sz="1200" dirty="0">
                <a:solidFill>
                  <a:srgbClr val="576182"/>
                </a:solidFill>
                <a:latin typeface="Verdana"/>
                <a:ea typeface="Verdana"/>
                <a:cs typeface="Verdana"/>
              </a:rPr>
              <a:t>Trustworthiness characteristics are inextricably tied to social and organizational behavior, the datasets used by AI systems, selection of AI models and algorithms and the decisions made by those who build them, and the interactions with the humans who provide insight from and oversight of such systems.</a:t>
            </a:r>
          </a:p>
          <a:p>
            <a:pPr marL="171450" indent="-171450" eaLnBrk="0" fontAlgn="base" hangingPunct="0">
              <a:lnSpc>
                <a:spcPct val="150000"/>
              </a:lnSpc>
              <a:spcBef>
                <a:spcPct val="0"/>
              </a:spcBef>
              <a:spcAft>
                <a:spcPct val="0"/>
              </a:spcAft>
              <a:buClrTx/>
              <a:buFont typeface="Wingdings" pitchFamily="2" charset="2"/>
              <a:buChar char="v"/>
            </a:pPr>
            <a:endParaRPr lang="en-US" sz="1200" dirty="0">
              <a:solidFill>
                <a:srgbClr val="576182"/>
              </a:solidFill>
              <a:latin typeface="Verdana"/>
              <a:ea typeface="Verdana"/>
              <a:cs typeface="Verdana"/>
            </a:endParaRPr>
          </a:p>
        </p:txBody>
      </p:sp>
    </p:spTree>
    <p:extLst>
      <p:ext uri="{BB962C8B-B14F-4D97-AF65-F5344CB8AC3E}">
        <p14:creationId xmlns:p14="http://schemas.microsoft.com/office/powerpoint/2010/main" val="7086546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1B5F105C-87AB-C60F-6A31-31AE5F33BC6F}"/>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B6449128-C62F-A8D7-6B15-98EE26E54218}"/>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24666253-C5A5-B114-0CAB-7FCBF412B012}"/>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2A97A8B6-3778-7D66-A505-952BEA31A4E2}"/>
              </a:ext>
            </a:extLst>
          </p:cNvPr>
          <p:cNvSpPr>
            <a:spLocks noGrp="1"/>
          </p:cNvSpPr>
          <p:nvPr>
            <p:ph type="sldNum" idx="12"/>
          </p:nvPr>
        </p:nvSpPr>
        <p:spPr>
          <a:xfrm>
            <a:off x="1632680" y="4574246"/>
            <a:ext cx="355146"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23</a:t>
            </a:fld>
            <a:endParaRPr lang="fr" i="1" dirty="0">
              <a:solidFill>
                <a:srgbClr val="8F6A21"/>
              </a:solidFill>
            </a:endParaRPr>
          </a:p>
        </p:txBody>
      </p:sp>
      <p:sp>
        <p:nvSpPr>
          <p:cNvPr id="6" name="Google Shape;83;p15">
            <a:extLst>
              <a:ext uri="{FF2B5EF4-FFF2-40B4-BE49-F238E27FC236}">
                <a16:creationId xmlns:a16="http://schemas.microsoft.com/office/drawing/2014/main" id="{DD608BF0-FF4E-152D-C42E-26272F6C4B0E}"/>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fontAlgn="base"/>
            <a:r>
              <a:rPr lang="en-US" sz="2600" b="1" dirty="0">
                <a:solidFill>
                  <a:srgbClr val="576182"/>
                </a:solidFill>
                <a:latin typeface="FUTURA MEDIUM" panose="020B0602020204020303" pitchFamily="34" charset="-79"/>
                <a:ea typeface="Verdana"/>
                <a:cs typeface="FUTURA MEDIUM" panose="020B0602020204020303" pitchFamily="34" charset="-79"/>
              </a:rPr>
              <a:t>Valid &amp; Reliable AI</a:t>
            </a:r>
          </a:p>
        </p:txBody>
      </p:sp>
      <p:sp>
        <p:nvSpPr>
          <p:cNvPr id="7" name="Google Shape;68;p14">
            <a:extLst>
              <a:ext uri="{FF2B5EF4-FFF2-40B4-BE49-F238E27FC236}">
                <a16:creationId xmlns:a16="http://schemas.microsoft.com/office/drawing/2014/main" id="{D8A065D9-6B1E-8B1B-2EC1-FE77C463AEEE}"/>
              </a:ext>
            </a:extLst>
          </p:cNvPr>
          <p:cNvSpPr txBox="1"/>
          <p:nvPr/>
        </p:nvSpPr>
        <p:spPr>
          <a:xfrm>
            <a:off x="716032" y="1054426"/>
            <a:ext cx="8060220" cy="3034647"/>
          </a:xfrm>
          <a:prstGeom prst="rect">
            <a:avLst/>
          </a:prstGeom>
          <a:noFill/>
          <a:ln>
            <a:noFill/>
          </a:ln>
        </p:spPr>
        <p:txBody>
          <a:bodyPr spcFirstLastPara="1" wrap="square" lIns="91425" tIns="91425" rIns="91425" bIns="91425" anchor="t" anchorCtr="0">
            <a:noAutofit/>
          </a:bodyPr>
          <a:lstStyle/>
          <a:p>
            <a:pPr marL="171450" indent="-171450" eaLnBrk="0" fontAlgn="base" hangingPunct="0">
              <a:lnSpc>
                <a:spcPct val="150000"/>
              </a:lnSpc>
              <a:spcBef>
                <a:spcPct val="0"/>
              </a:spcBef>
              <a:spcAft>
                <a:spcPct val="0"/>
              </a:spcAft>
              <a:buClrTx/>
              <a:buFont typeface="Wingdings" pitchFamily="2" charset="2"/>
              <a:buChar char="v"/>
            </a:pPr>
            <a:r>
              <a:rPr lang="en-US" sz="1200" dirty="0">
                <a:solidFill>
                  <a:srgbClr val="576182"/>
                </a:solidFill>
                <a:latin typeface="Verdana"/>
                <a:ea typeface="Verdana"/>
                <a:cs typeface="Verdana"/>
              </a:rPr>
              <a:t>Validation is the “confirmation, through the provision of objective evidence, that the requirements for a specific intended use or application have been fulfilled”</a:t>
            </a:r>
          </a:p>
          <a:p>
            <a:pPr marL="171450" indent="-171450" eaLnBrk="0" fontAlgn="base" hangingPunct="0">
              <a:lnSpc>
                <a:spcPct val="150000"/>
              </a:lnSpc>
              <a:spcBef>
                <a:spcPct val="0"/>
              </a:spcBef>
              <a:spcAft>
                <a:spcPct val="0"/>
              </a:spcAft>
              <a:buClrTx/>
              <a:buFont typeface="Wingdings" pitchFamily="2" charset="2"/>
              <a:buChar char="v"/>
            </a:pPr>
            <a:r>
              <a:rPr lang="en-US" sz="1200" dirty="0">
                <a:solidFill>
                  <a:srgbClr val="576182"/>
                </a:solidFill>
                <a:latin typeface="Verdana"/>
                <a:ea typeface="Verdana"/>
                <a:cs typeface="Verdana"/>
              </a:rPr>
              <a:t>Reliability is defined as the “ability of an item to perform as required, without failure, for a given time interval, under given conditions”</a:t>
            </a:r>
          </a:p>
          <a:p>
            <a:pPr marL="171450" indent="-171450" eaLnBrk="0" fontAlgn="base" hangingPunct="0">
              <a:lnSpc>
                <a:spcPct val="150000"/>
              </a:lnSpc>
              <a:spcBef>
                <a:spcPct val="0"/>
              </a:spcBef>
              <a:spcAft>
                <a:spcPct val="0"/>
              </a:spcAft>
              <a:buClrTx/>
              <a:buFont typeface="Wingdings" pitchFamily="2" charset="2"/>
              <a:buChar char="v"/>
            </a:pPr>
            <a:r>
              <a:rPr lang="en-US" sz="1200" dirty="0">
                <a:solidFill>
                  <a:srgbClr val="576182"/>
                </a:solidFill>
                <a:latin typeface="Verdana"/>
                <a:ea typeface="Verdana"/>
                <a:cs typeface="Verdana"/>
              </a:rPr>
              <a:t>Accuracy is defined as “closeness of results of observations, computations, or estimates to the true values or the values accepted as being true.”</a:t>
            </a:r>
          </a:p>
          <a:p>
            <a:pPr marL="171450" indent="-171450" eaLnBrk="0" fontAlgn="base" hangingPunct="0">
              <a:lnSpc>
                <a:spcPct val="150000"/>
              </a:lnSpc>
              <a:spcBef>
                <a:spcPct val="0"/>
              </a:spcBef>
              <a:spcAft>
                <a:spcPct val="0"/>
              </a:spcAft>
              <a:buClrTx/>
              <a:buFont typeface="Wingdings" pitchFamily="2" charset="2"/>
              <a:buChar char="v"/>
            </a:pPr>
            <a:r>
              <a:rPr lang="en-US" sz="1200" dirty="0">
                <a:solidFill>
                  <a:srgbClr val="576182"/>
                </a:solidFill>
                <a:latin typeface="Verdana"/>
                <a:ea typeface="Verdana"/>
                <a:cs typeface="Verdana"/>
              </a:rPr>
              <a:t>Robustness or generalizability is defined as the “ability of a system to maintain its level of performance under a variety of circumstances”</a:t>
            </a:r>
          </a:p>
          <a:p>
            <a:pPr marL="171450" indent="-171450" eaLnBrk="0" fontAlgn="base" hangingPunct="0">
              <a:lnSpc>
                <a:spcPct val="150000"/>
              </a:lnSpc>
              <a:spcBef>
                <a:spcPct val="0"/>
              </a:spcBef>
              <a:spcAft>
                <a:spcPct val="0"/>
              </a:spcAft>
              <a:buClrTx/>
              <a:buFont typeface="Wingdings" pitchFamily="2" charset="2"/>
              <a:buChar char="v"/>
            </a:pPr>
            <a:endParaRPr lang="en-US" sz="1200" dirty="0">
              <a:solidFill>
                <a:srgbClr val="576182"/>
              </a:solidFill>
              <a:latin typeface="Verdana"/>
              <a:ea typeface="Verdana"/>
              <a:cs typeface="Verdana"/>
            </a:endParaRPr>
          </a:p>
          <a:p>
            <a:pPr marL="171450" indent="-171450" eaLnBrk="0" fontAlgn="base" hangingPunct="0">
              <a:lnSpc>
                <a:spcPct val="150000"/>
              </a:lnSpc>
              <a:spcBef>
                <a:spcPct val="0"/>
              </a:spcBef>
              <a:spcAft>
                <a:spcPct val="0"/>
              </a:spcAft>
              <a:buClrTx/>
              <a:buFont typeface="Wingdings" pitchFamily="2" charset="2"/>
              <a:buChar char="v"/>
            </a:pPr>
            <a:endParaRPr lang="en-US" sz="1200" dirty="0">
              <a:solidFill>
                <a:srgbClr val="576182"/>
              </a:solidFill>
              <a:latin typeface="Verdana"/>
              <a:ea typeface="Verdana"/>
              <a:cs typeface="Verdana"/>
            </a:endParaRPr>
          </a:p>
          <a:p>
            <a:endParaRPr lang="en-US" dirty="0"/>
          </a:p>
          <a:p>
            <a:pPr marL="171450" indent="-171450" eaLnBrk="0" fontAlgn="base" hangingPunct="0">
              <a:lnSpc>
                <a:spcPct val="150000"/>
              </a:lnSpc>
              <a:spcBef>
                <a:spcPct val="0"/>
              </a:spcBef>
              <a:spcAft>
                <a:spcPct val="0"/>
              </a:spcAft>
              <a:buClrTx/>
              <a:buFont typeface="Wingdings" pitchFamily="2" charset="2"/>
              <a:buChar char="v"/>
            </a:pPr>
            <a:endParaRPr lang="en-US" sz="1200" dirty="0">
              <a:solidFill>
                <a:srgbClr val="576182"/>
              </a:solidFill>
              <a:latin typeface="Verdana"/>
              <a:ea typeface="Verdana"/>
              <a:cs typeface="Verdana"/>
            </a:endParaRPr>
          </a:p>
        </p:txBody>
      </p:sp>
    </p:spTree>
    <p:extLst>
      <p:ext uri="{BB962C8B-B14F-4D97-AF65-F5344CB8AC3E}">
        <p14:creationId xmlns:p14="http://schemas.microsoft.com/office/powerpoint/2010/main" val="41984824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8C807D32-17E1-18DA-94D9-5F3AB270CF8C}"/>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F9089211-12C7-08A8-5CA6-EDF518832FFC}"/>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1C0670E9-8998-CF26-941C-97ADBDCD6170}"/>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24B8F687-DC53-8207-DFCC-FD50829BD97A}"/>
              </a:ext>
            </a:extLst>
          </p:cNvPr>
          <p:cNvSpPr>
            <a:spLocks noGrp="1"/>
          </p:cNvSpPr>
          <p:nvPr>
            <p:ph type="sldNum" idx="12"/>
          </p:nvPr>
        </p:nvSpPr>
        <p:spPr>
          <a:xfrm>
            <a:off x="1632680" y="4574246"/>
            <a:ext cx="355146"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24</a:t>
            </a:fld>
            <a:endParaRPr lang="fr" i="1" dirty="0">
              <a:solidFill>
                <a:srgbClr val="8F6A21"/>
              </a:solidFill>
            </a:endParaRPr>
          </a:p>
        </p:txBody>
      </p:sp>
      <p:sp>
        <p:nvSpPr>
          <p:cNvPr id="6" name="Google Shape;83;p15">
            <a:extLst>
              <a:ext uri="{FF2B5EF4-FFF2-40B4-BE49-F238E27FC236}">
                <a16:creationId xmlns:a16="http://schemas.microsoft.com/office/drawing/2014/main" id="{81F2B6F7-D301-50A8-1168-CC06F3DBA895}"/>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1" fontAlgn="base"/>
            <a:r>
              <a:rPr lang="en-US" sz="2600" b="1" dirty="0">
                <a:solidFill>
                  <a:srgbClr val="576182"/>
                </a:solidFill>
                <a:latin typeface="FUTURA MEDIUM" panose="020B0602020204020303" pitchFamily="34" charset="-79"/>
                <a:ea typeface="Verdana"/>
                <a:cs typeface="FUTURA MEDIUM" panose="020B0602020204020303" pitchFamily="34" charset="-79"/>
              </a:rPr>
              <a:t>Safe AI</a:t>
            </a:r>
          </a:p>
        </p:txBody>
      </p:sp>
      <p:sp>
        <p:nvSpPr>
          <p:cNvPr id="7" name="Google Shape;68;p14">
            <a:extLst>
              <a:ext uri="{FF2B5EF4-FFF2-40B4-BE49-F238E27FC236}">
                <a16:creationId xmlns:a16="http://schemas.microsoft.com/office/drawing/2014/main" id="{26872E64-0BAA-FA99-BBB4-04A53A94D267}"/>
              </a:ext>
            </a:extLst>
          </p:cNvPr>
          <p:cNvSpPr txBox="1"/>
          <p:nvPr/>
        </p:nvSpPr>
        <p:spPr>
          <a:xfrm>
            <a:off x="716032" y="1054426"/>
            <a:ext cx="8060220" cy="3034647"/>
          </a:xfrm>
          <a:prstGeom prst="rect">
            <a:avLst/>
          </a:prstGeom>
          <a:noFill/>
          <a:ln>
            <a:noFill/>
          </a:ln>
        </p:spPr>
        <p:txBody>
          <a:bodyPr spcFirstLastPara="1" wrap="square" lIns="91425" tIns="91425" rIns="91425" bIns="91425" anchor="t" anchorCtr="0">
            <a:noAutofit/>
          </a:bodyPr>
          <a:lstStyle/>
          <a:p>
            <a:pPr>
              <a:lnSpc>
                <a:spcPct val="150000"/>
              </a:lnSpc>
            </a:pPr>
            <a:r>
              <a:rPr lang="en-US" sz="1200" dirty="0">
                <a:solidFill>
                  <a:srgbClr val="576182"/>
                </a:solidFill>
                <a:latin typeface="Verdana"/>
                <a:ea typeface="Verdana"/>
                <a:cs typeface="Verdana"/>
              </a:rPr>
              <a:t>AI systems should “not under defined conditions, lead to a state in which human life, health, property, or the environment is endangered”. Safe operation of AI systems is improved through:</a:t>
            </a:r>
          </a:p>
          <a:p>
            <a:pPr marL="171450" indent="-171450">
              <a:lnSpc>
                <a:spcPct val="150000"/>
              </a:lnSpc>
              <a:buFont typeface="Wingdings" pitchFamily="2" charset="2"/>
              <a:buChar char="v"/>
            </a:pPr>
            <a:r>
              <a:rPr lang="en-US" sz="1200" dirty="0">
                <a:solidFill>
                  <a:srgbClr val="576182"/>
                </a:solidFill>
                <a:latin typeface="Verdana"/>
                <a:ea typeface="Verdana"/>
                <a:cs typeface="Verdana"/>
              </a:rPr>
              <a:t>responsible design, development, and deployment practices;</a:t>
            </a:r>
          </a:p>
          <a:p>
            <a:pPr marL="171450" indent="-171450">
              <a:lnSpc>
                <a:spcPct val="150000"/>
              </a:lnSpc>
              <a:buFont typeface="Wingdings" pitchFamily="2" charset="2"/>
              <a:buChar char="v"/>
            </a:pPr>
            <a:r>
              <a:rPr lang="en-US" sz="1200" dirty="0">
                <a:solidFill>
                  <a:srgbClr val="576182"/>
                </a:solidFill>
                <a:latin typeface="Verdana"/>
                <a:ea typeface="Verdana"/>
                <a:cs typeface="Verdana"/>
              </a:rPr>
              <a:t>clear information to deployers on responsible use of the system;</a:t>
            </a:r>
          </a:p>
          <a:p>
            <a:pPr marL="171450" indent="-171450">
              <a:lnSpc>
                <a:spcPct val="150000"/>
              </a:lnSpc>
              <a:buFont typeface="Wingdings" pitchFamily="2" charset="2"/>
              <a:buChar char="v"/>
            </a:pPr>
            <a:r>
              <a:rPr lang="en-US" sz="1200" dirty="0">
                <a:solidFill>
                  <a:srgbClr val="576182"/>
                </a:solidFill>
                <a:latin typeface="Verdana"/>
                <a:ea typeface="Verdana"/>
                <a:cs typeface="Verdana"/>
              </a:rPr>
              <a:t>responsible decision-making by deployers and end users; and</a:t>
            </a:r>
          </a:p>
          <a:p>
            <a:pPr marL="171450" indent="-171450">
              <a:lnSpc>
                <a:spcPct val="150000"/>
              </a:lnSpc>
              <a:buFont typeface="Wingdings" pitchFamily="2" charset="2"/>
              <a:buChar char="v"/>
            </a:pPr>
            <a:r>
              <a:rPr lang="en-US" sz="1200" dirty="0">
                <a:solidFill>
                  <a:srgbClr val="576182"/>
                </a:solidFill>
                <a:latin typeface="Verdana"/>
                <a:ea typeface="Verdana"/>
                <a:cs typeface="Verdana"/>
              </a:rPr>
              <a:t>explanations and documentation of risks based on empirical evidence of incidents.</a:t>
            </a:r>
          </a:p>
          <a:p>
            <a:pPr marL="171450" indent="-171450" eaLnBrk="0" fontAlgn="base" hangingPunct="0">
              <a:lnSpc>
                <a:spcPct val="150000"/>
              </a:lnSpc>
              <a:spcBef>
                <a:spcPct val="0"/>
              </a:spcBef>
              <a:spcAft>
                <a:spcPct val="0"/>
              </a:spcAft>
              <a:buClrTx/>
              <a:buFont typeface="Wingdings" pitchFamily="2" charset="2"/>
              <a:buChar char="v"/>
            </a:pPr>
            <a:endParaRPr lang="en-US" sz="1200" dirty="0">
              <a:solidFill>
                <a:srgbClr val="576182"/>
              </a:solidFill>
              <a:latin typeface="Verdana"/>
              <a:ea typeface="Verdana"/>
              <a:cs typeface="Verdana"/>
            </a:endParaRPr>
          </a:p>
          <a:p>
            <a:pPr marL="171450" indent="-171450" eaLnBrk="0" fontAlgn="base" hangingPunct="0">
              <a:lnSpc>
                <a:spcPct val="150000"/>
              </a:lnSpc>
              <a:spcBef>
                <a:spcPct val="0"/>
              </a:spcBef>
              <a:spcAft>
                <a:spcPct val="0"/>
              </a:spcAft>
              <a:buClrTx/>
              <a:buFont typeface="Wingdings" pitchFamily="2" charset="2"/>
              <a:buChar char="v"/>
            </a:pPr>
            <a:endParaRPr lang="en-US" sz="1200" dirty="0">
              <a:solidFill>
                <a:srgbClr val="576182"/>
              </a:solidFill>
              <a:latin typeface="Verdana"/>
              <a:ea typeface="Verdana"/>
              <a:cs typeface="Verdana"/>
            </a:endParaRPr>
          </a:p>
          <a:p>
            <a:pPr marL="171450" indent="-171450" eaLnBrk="0" fontAlgn="base" hangingPunct="0">
              <a:lnSpc>
                <a:spcPct val="150000"/>
              </a:lnSpc>
              <a:spcBef>
                <a:spcPct val="0"/>
              </a:spcBef>
              <a:spcAft>
                <a:spcPct val="0"/>
              </a:spcAft>
              <a:buClrTx/>
              <a:buFont typeface="Wingdings" pitchFamily="2" charset="2"/>
              <a:buChar char="v"/>
            </a:pPr>
            <a:endParaRPr lang="en-US" sz="1200" dirty="0">
              <a:solidFill>
                <a:srgbClr val="576182"/>
              </a:solidFill>
              <a:latin typeface="Verdana"/>
              <a:ea typeface="Verdana"/>
              <a:cs typeface="Verdana"/>
            </a:endParaRPr>
          </a:p>
          <a:p>
            <a:endParaRPr lang="en-US" dirty="0"/>
          </a:p>
          <a:p>
            <a:pPr marL="171450" indent="-171450" eaLnBrk="0" fontAlgn="base" hangingPunct="0">
              <a:lnSpc>
                <a:spcPct val="150000"/>
              </a:lnSpc>
              <a:spcBef>
                <a:spcPct val="0"/>
              </a:spcBef>
              <a:spcAft>
                <a:spcPct val="0"/>
              </a:spcAft>
              <a:buClrTx/>
              <a:buFont typeface="Wingdings" pitchFamily="2" charset="2"/>
              <a:buChar char="v"/>
            </a:pPr>
            <a:endParaRPr lang="en-US" sz="1200" dirty="0">
              <a:solidFill>
                <a:srgbClr val="576182"/>
              </a:solidFill>
              <a:latin typeface="Verdana"/>
              <a:ea typeface="Verdana"/>
              <a:cs typeface="Verdana"/>
            </a:endParaRPr>
          </a:p>
        </p:txBody>
      </p:sp>
    </p:spTree>
    <p:extLst>
      <p:ext uri="{BB962C8B-B14F-4D97-AF65-F5344CB8AC3E}">
        <p14:creationId xmlns:p14="http://schemas.microsoft.com/office/powerpoint/2010/main" val="29991037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EAA1E29F-7A4B-DA14-272E-40B560EF4D99}"/>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88E6C471-D583-5F94-9EAC-250511C8D22C}"/>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AF8E9B8B-5CC2-E127-F112-0EF04A2DF5DB}"/>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50A7ACC7-67E3-593A-8FD9-BBE98E546BF0}"/>
              </a:ext>
            </a:extLst>
          </p:cNvPr>
          <p:cNvSpPr>
            <a:spLocks noGrp="1"/>
          </p:cNvSpPr>
          <p:nvPr>
            <p:ph type="sldNum" idx="12"/>
          </p:nvPr>
        </p:nvSpPr>
        <p:spPr>
          <a:xfrm>
            <a:off x="1632680" y="4574246"/>
            <a:ext cx="355146"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25</a:t>
            </a:fld>
            <a:endParaRPr lang="fr" i="1" dirty="0">
              <a:solidFill>
                <a:srgbClr val="8F6A21"/>
              </a:solidFill>
            </a:endParaRPr>
          </a:p>
        </p:txBody>
      </p:sp>
      <p:sp>
        <p:nvSpPr>
          <p:cNvPr id="6" name="Google Shape;83;p15">
            <a:extLst>
              <a:ext uri="{FF2B5EF4-FFF2-40B4-BE49-F238E27FC236}">
                <a16:creationId xmlns:a16="http://schemas.microsoft.com/office/drawing/2014/main" id="{E395F5BE-B0C8-219E-9718-1016BD6F30DC}"/>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1" fontAlgn="base"/>
            <a:r>
              <a:rPr lang="en-US" sz="2600" b="1" dirty="0">
                <a:solidFill>
                  <a:srgbClr val="576182"/>
                </a:solidFill>
                <a:latin typeface="FUTURA MEDIUM" panose="020B0602020204020303" pitchFamily="34" charset="-79"/>
                <a:ea typeface="Verdana"/>
                <a:cs typeface="FUTURA MEDIUM" panose="020B0602020204020303" pitchFamily="34" charset="-79"/>
              </a:rPr>
              <a:t>Secure &amp; Resilient</a:t>
            </a:r>
          </a:p>
        </p:txBody>
      </p:sp>
      <p:sp>
        <p:nvSpPr>
          <p:cNvPr id="7" name="Google Shape;68;p14">
            <a:extLst>
              <a:ext uri="{FF2B5EF4-FFF2-40B4-BE49-F238E27FC236}">
                <a16:creationId xmlns:a16="http://schemas.microsoft.com/office/drawing/2014/main" id="{541473AE-E147-7C4A-1AC7-DFD964EF2877}"/>
              </a:ext>
            </a:extLst>
          </p:cNvPr>
          <p:cNvSpPr txBox="1"/>
          <p:nvPr/>
        </p:nvSpPr>
        <p:spPr>
          <a:xfrm>
            <a:off x="716032" y="1054426"/>
            <a:ext cx="8060220" cy="3034647"/>
          </a:xfrm>
          <a:prstGeom prst="rect">
            <a:avLst/>
          </a:prstGeom>
          <a:noFill/>
          <a:ln>
            <a:noFill/>
          </a:ln>
        </p:spPr>
        <p:txBody>
          <a:bodyPr spcFirstLastPara="1" wrap="square" lIns="91425" tIns="91425" rIns="91425" bIns="91425" anchor="t" anchorCtr="0">
            <a:noAutofit/>
          </a:bodyPr>
          <a:lstStyle/>
          <a:p>
            <a:pPr eaLnBrk="0" fontAlgn="base" hangingPunct="0">
              <a:lnSpc>
                <a:spcPct val="150000"/>
              </a:lnSpc>
              <a:spcBef>
                <a:spcPct val="0"/>
              </a:spcBef>
              <a:spcAft>
                <a:spcPct val="0"/>
              </a:spcAft>
              <a:buClrTx/>
            </a:pPr>
            <a:r>
              <a:rPr lang="en-US" sz="1200" dirty="0">
                <a:solidFill>
                  <a:srgbClr val="576182"/>
                </a:solidFill>
                <a:latin typeface="Verdana"/>
                <a:ea typeface="Verdana"/>
                <a:cs typeface="Verdana"/>
              </a:rPr>
              <a:t>AI systems, as well as the ecosystems in which they are deployed, may be said to be resilient if they can withstand unexpected adverse events or unexpected changes in their environment or use – or if they can maintain their functions and structure in the face of internal and external change and degrade safely and gracefully when this is necessary.</a:t>
            </a:r>
          </a:p>
          <a:p>
            <a:pPr marL="171450" indent="-171450" eaLnBrk="0" fontAlgn="base" hangingPunct="0">
              <a:lnSpc>
                <a:spcPct val="150000"/>
              </a:lnSpc>
              <a:spcBef>
                <a:spcPct val="0"/>
              </a:spcBef>
              <a:spcAft>
                <a:spcPct val="0"/>
              </a:spcAft>
              <a:buClrTx/>
              <a:buFont typeface="Wingdings" pitchFamily="2" charset="2"/>
              <a:buChar char="v"/>
            </a:pPr>
            <a:endParaRPr lang="en-US" sz="1200" dirty="0">
              <a:solidFill>
                <a:srgbClr val="576182"/>
              </a:solidFill>
              <a:latin typeface="Verdana"/>
              <a:ea typeface="Verdana"/>
              <a:cs typeface="Verdana"/>
            </a:endParaRPr>
          </a:p>
          <a:p>
            <a:pPr marL="171450" indent="-171450" eaLnBrk="0" fontAlgn="base" hangingPunct="0">
              <a:lnSpc>
                <a:spcPct val="150000"/>
              </a:lnSpc>
              <a:spcBef>
                <a:spcPct val="0"/>
              </a:spcBef>
              <a:spcAft>
                <a:spcPct val="0"/>
              </a:spcAft>
              <a:buClrTx/>
              <a:buFont typeface="Wingdings" pitchFamily="2" charset="2"/>
              <a:buChar char="v"/>
            </a:pPr>
            <a:endParaRPr lang="en-US" sz="1200" dirty="0">
              <a:solidFill>
                <a:srgbClr val="576182"/>
              </a:solidFill>
              <a:latin typeface="Verdana"/>
              <a:ea typeface="Verdana"/>
              <a:cs typeface="Verdana"/>
            </a:endParaRPr>
          </a:p>
          <a:p>
            <a:pPr marL="171450" indent="-171450" eaLnBrk="0" fontAlgn="base" hangingPunct="0">
              <a:lnSpc>
                <a:spcPct val="150000"/>
              </a:lnSpc>
              <a:spcBef>
                <a:spcPct val="0"/>
              </a:spcBef>
              <a:spcAft>
                <a:spcPct val="0"/>
              </a:spcAft>
              <a:buClrTx/>
              <a:buFont typeface="Wingdings" pitchFamily="2" charset="2"/>
              <a:buChar char="v"/>
            </a:pPr>
            <a:endParaRPr lang="en-US" sz="1200" dirty="0">
              <a:solidFill>
                <a:srgbClr val="576182"/>
              </a:solidFill>
              <a:latin typeface="Verdana"/>
              <a:ea typeface="Verdana"/>
              <a:cs typeface="Verdana"/>
            </a:endParaRPr>
          </a:p>
          <a:p>
            <a:endParaRPr lang="en-US" dirty="0"/>
          </a:p>
          <a:p>
            <a:pPr marL="171450" indent="-171450" eaLnBrk="0" fontAlgn="base" hangingPunct="0">
              <a:lnSpc>
                <a:spcPct val="150000"/>
              </a:lnSpc>
              <a:spcBef>
                <a:spcPct val="0"/>
              </a:spcBef>
              <a:spcAft>
                <a:spcPct val="0"/>
              </a:spcAft>
              <a:buClrTx/>
              <a:buFont typeface="Wingdings" pitchFamily="2" charset="2"/>
              <a:buChar char="v"/>
            </a:pPr>
            <a:endParaRPr lang="en-US" sz="1200" dirty="0">
              <a:solidFill>
                <a:srgbClr val="576182"/>
              </a:solidFill>
              <a:latin typeface="Verdana"/>
              <a:ea typeface="Verdana"/>
              <a:cs typeface="Verdana"/>
            </a:endParaRPr>
          </a:p>
        </p:txBody>
      </p:sp>
    </p:spTree>
    <p:extLst>
      <p:ext uri="{BB962C8B-B14F-4D97-AF65-F5344CB8AC3E}">
        <p14:creationId xmlns:p14="http://schemas.microsoft.com/office/powerpoint/2010/main" val="1510638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7F3F05EA-51B2-CE73-E5DC-B463C931D734}"/>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3E3E8A0C-EFD6-9AEC-0CF0-58D10C09BED3}"/>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3E182F9A-B07D-5360-5A11-54A9C535FEFD}"/>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19F4327D-D467-3EFD-AB84-2DC9C6B70072}"/>
              </a:ext>
            </a:extLst>
          </p:cNvPr>
          <p:cNvSpPr>
            <a:spLocks noGrp="1"/>
          </p:cNvSpPr>
          <p:nvPr>
            <p:ph type="sldNum" idx="12"/>
          </p:nvPr>
        </p:nvSpPr>
        <p:spPr>
          <a:xfrm>
            <a:off x="1632680" y="4574246"/>
            <a:ext cx="355146"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26</a:t>
            </a:fld>
            <a:endParaRPr lang="fr" i="1" dirty="0">
              <a:solidFill>
                <a:srgbClr val="8F6A21"/>
              </a:solidFill>
            </a:endParaRPr>
          </a:p>
        </p:txBody>
      </p:sp>
      <p:sp>
        <p:nvSpPr>
          <p:cNvPr id="6" name="Google Shape;83;p15">
            <a:extLst>
              <a:ext uri="{FF2B5EF4-FFF2-40B4-BE49-F238E27FC236}">
                <a16:creationId xmlns:a16="http://schemas.microsoft.com/office/drawing/2014/main" id="{7D322004-9C9A-3FC1-A0EB-58D8AC938BB3}"/>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1" fontAlgn="base"/>
            <a:r>
              <a:rPr lang="en-US" sz="2600" b="1" dirty="0">
                <a:solidFill>
                  <a:srgbClr val="576182"/>
                </a:solidFill>
                <a:latin typeface="FUTURA MEDIUM" panose="020B0602020204020303" pitchFamily="34" charset="-79"/>
                <a:ea typeface="Verdana"/>
                <a:cs typeface="FUTURA MEDIUM" panose="020B0602020204020303" pitchFamily="34" charset="-79"/>
              </a:rPr>
              <a:t>Accountable &amp; Transparent</a:t>
            </a:r>
          </a:p>
        </p:txBody>
      </p:sp>
      <p:sp>
        <p:nvSpPr>
          <p:cNvPr id="7" name="Google Shape;68;p14">
            <a:extLst>
              <a:ext uri="{FF2B5EF4-FFF2-40B4-BE49-F238E27FC236}">
                <a16:creationId xmlns:a16="http://schemas.microsoft.com/office/drawing/2014/main" id="{8C4BA55C-792B-E8A9-C99F-232EBA1B7FB8}"/>
              </a:ext>
            </a:extLst>
          </p:cNvPr>
          <p:cNvSpPr txBox="1"/>
          <p:nvPr/>
        </p:nvSpPr>
        <p:spPr>
          <a:xfrm>
            <a:off x="716032" y="1054426"/>
            <a:ext cx="8060220" cy="3034647"/>
          </a:xfrm>
          <a:prstGeom prst="rect">
            <a:avLst/>
          </a:prstGeom>
          <a:noFill/>
          <a:ln>
            <a:noFill/>
          </a:ln>
        </p:spPr>
        <p:txBody>
          <a:bodyPr spcFirstLastPara="1" wrap="square" lIns="91425" tIns="91425" rIns="91425" bIns="91425" anchor="t" anchorCtr="0">
            <a:noAutofit/>
          </a:bodyPr>
          <a:lstStyle/>
          <a:p>
            <a:pPr eaLnBrk="0" fontAlgn="base" hangingPunct="0">
              <a:lnSpc>
                <a:spcPct val="150000"/>
              </a:lnSpc>
              <a:spcBef>
                <a:spcPct val="0"/>
              </a:spcBef>
              <a:spcAft>
                <a:spcPct val="0"/>
              </a:spcAft>
              <a:buClrTx/>
            </a:pPr>
            <a:r>
              <a:rPr lang="en-US" sz="1200" dirty="0">
                <a:solidFill>
                  <a:srgbClr val="576182"/>
                </a:solidFill>
                <a:latin typeface="Verdana"/>
                <a:ea typeface="Verdana"/>
                <a:cs typeface="Verdana"/>
              </a:rPr>
              <a:t>Transparency reflects the extent to which information about an AI system and its outputs is available to individuals interacting with such a system – regardless of whether they are even aware that they are doing so.</a:t>
            </a:r>
          </a:p>
          <a:p>
            <a:pPr marL="171450" indent="-171450" eaLnBrk="0" fontAlgn="base" hangingPunct="0">
              <a:lnSpc>
                <a:spcPct val="150000"/>
              </a:lnSpc>
              <a:spcBef>
                <a:spcPct val="0"/>
              </a:spcBef>
              <a:spcAft>
                <a:spcPct val="0"/>
              </a:spcAft>
              <a:buClrTx/>
              <a:buFont typeface="Wingdings" pitchFamily="2" charset="2"/>
              <a:buChar char="v"/>
            </a:pPr>
            <a:endParaRPr lang="en-US" sz="1200" dirty="0">
              <a:solidFill>
                <a:srgbClr val="576182"/>
              </a:solidFill>
              <a:latin typeface="Verdana"/>
              <a:ea typeface="Verdana"/>
              <a:cs typeface="Verdana"/>
            </a:endParaRPr>
          </a:p>
          <a:p>
            <a:pPr marL="171450" indent="-171450" eaLnBrk="0" fontAlgn="base" hangingPunct="0">
              <a:lnSpc>
                <a:spcPct val="150000"/>
              </a:lnSpc>
              <a:spcBef>
                <a:spcPct val="0"/>
              </a:spcBef>
              <a:spcAft>
                <a:spcPct val="0"/>
              </a:spcAft>
              <a:buClrTx/>
              <a:buFont typeface="Wingdings" pitchFamily="2" charset="2"/>
              <a:buChar char="v"/>
            </a:pPr>
            <a:endParaRPr lang="en-US" sz="1200" dirty="0">
              <a:solidFill>
                <a:srgbClr val="576182"/>
              </a:solidFill>
              <a:latin typeface="Verdana"/>
              <a:ea typeface="Verdana"/>
              <a:cs typeface="Verdana"/>
            </a:endParaRPr>
          </a:p>
          <a:p>
            <a:pPr marL="171450" indent="-171450" eaLnBrk="0" fontAlgn="base" hangingPunct="0">
              <a:lnSpc>
                <a:spcPct val="150000"/>
              </a:lnSpc>
              <a:spcBef>
                <a:spcPct val="0"/>
              </a:spcBef>
              <a:spcAft>
                <a:spcPct val="0"/>
              </a:spcAft>
              <a:buClrTx/>
              <a:buFont typeface="Wingdings" pitchFamily="2" charset="2"/>
              <a:buChar char="v"/>
            </a:pPr>
            <a:endParaRPr lang="en-US" sz="1200" dirty="0">
              <a:solidFill>
                <a:srgbClr val="576182"/>
              </a:solidFill>
              <a:latin typeface="Verdana"/>
              <a:ea typeface="Verdana"/>
              <a:cs typeface="Verdana"/>
            </a:endParaRPr>
          </a:p>
          <a:p>
            <a:endParaRPr lang="en-US" dirty="0"/>
          </a:p>
          <a:p>
            <a:pPr marL="171450" indent="-171450" eaLnBrk="0" fontAlgn="base" hangingPunct="0">
              <a:lnSpc>
                <a:spcPct val="150000"/>
              </a:lnSpc>
              <a:spcBef>
                <a:spcPct val="0"/>
              </a:spcBef>
              <a:spcAft>
                <a:spcPct val="0"/>
              </a:spcAft>
              <a:buClrTx/>
              <a:buFont typeface="Wingdings" pitchFamily="2" charset="2"/>
              <a:buChar char="v"/>
            </a:pPr>
            <a:endParaRPr lang="en-US" sz="1200" dirty="0">
              <a:solidFill>
                <a:srgbClr val="576182"/>
              </a:solidFill>
              <a:latin typeface="Verdana"/>
              <a:ea typeface="Verdana"/>
              <a:cs typeface="Verdana"/>
            </a:endParaRPr>
          </a:p>
        </p:txBody>
      </p:sp>
    </p:spTree>
    <p:extLst>
      <p:ext uri="{BB962C8B-B14F-4D97-AF65-F5344CB8AC3E}">
        <p14:creationId xmlns:p14="http://schemas.microsoft.com/office/powerpoint/2010/main" val="2717702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3F71733C-1125-705B-D5F4-732E58A4E05E}"/>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9DE1283E-D2BC-8C7E-28DF-7F6D040E8312}"/>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FFE65BA6-ABE1-714E-F49C-E1A93973CFF7}"/>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6C5D0849-0516-D723-8439-1D143B765568}"/>
              </a:ext>
            </a:extLst>
          </p:cNvPr>
          <p:cNvSpPr>
            <a:spLocks noGrp="1"/>
          </p:cNvSpPr>
          <p:nvPr>
            <p:ph type="sldNum" idx="12"/>
          </p:nvPr>
        </p:nvSpPr>
        <p:spPr>
          <a:xfrm>
            <a:off x="1632680" y="4574246"/>
            <a:ext cx="355146"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27</a:t>
            </a:fld>
            <a:endParaRPr lang="fr" i="1" dirty="0">
              <a:solidFill>
                <a:srgbClr val="8F6A21"/>
              </a:solidFill>
            </a:endParaRPr>
          </a:p>
        </p:txBody>
      </p:sp>
      <p:sp>
        <p:nvSpPr>
          <p:cNvPr id="6" name="Google Shape;83;p15">
            <a:extLst>
              <a:ext uri="{FF2B5EF4-FFF2-40B4-BE49-F238E27FC236}">
                <a16:creationId xmlns:a16="http://schemas.microsoft.com/office/drawing/2014/main" id="{4F482F58-1E2A-EBD2-26C4-A020A12E0B09}"/>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1" fontAlgn="base"/>
            <a:r>
              <a:rPr lang="en-US" sz="2600" b="1" dirty="0">
                <a:solidFill>
                  <a:srgbClr val="576182"/>
                </a:solidFill>
                <a:latin typeface="FUTURA MEDIUM" panose="020B0602020204020303" pitchFamily="34" charset="-79"/>
                <a:ea typeface="Verdana"/>
                <a:cs typeface="FUTURA MEDIUM" panose="020B0602020204020303" pitchFamily="34" charset="-79"/>
              </a:rPr>
              <a:t>Explainable &amp; Interpretable</a:t>
            </a:r>
          </a:p>
        </p:txBody>
      </p:sp>
      <p:sp>
        <p:nvSpPr>
          <p:cNvPr id="7" name="Google Shape;68;p14">
            <a:extLst>
              <a:ext uri="{FF2B5EF4-FFF2-40B4-BE49-F238E27FC236}">
                <a16:creationId xmlns:a16="http://schemas.microsoft.com/office/drawing/2014/main" id="{F8FDC7CB-6F3E-052B-F0E1-0A9D375AEDFD}"/>
              </a:ext>
            </a:extLst>
          </p:cNvPr>
          <p:cNvSpPr txBox="1"/>
          <p:nvPr/>
        </p:nvSpPr>
        <p:spPr>
          <a:xfrm>
            <a:off x="716032" y="1054426"/>
            <a:ext cx="8060220" cy="3034647"/>
          </a:xfrm>
          <a:prstGeom prst="rect">
            <a:avLst/>
          </a:prstGeom>
          <a:noFill/>
          <a:ln>
            <a:noFill/>
          </a:ln>
        </p:spPr>
        <p:txBody>
          <a:bodyPr spcFirstLastPara="1" wrap="square" lIns="91425" tIns="91425" rIns="91425" bIns="91425" anchor="t" anchorCtr="0">
            <a:noAutofit/>
          </a:bodyPr>
          <a:lstStyle/>
          <a:p>
            <a:pPr marL="171450" indent="-171450" eaLnBrk="0" fontAlgn="base" hangingPunct="0">
              <a:lnSpc>
                <a:spcPct val="150000"/>
              </a:lnSpc>
              <a:spcBef>
                <a:spcPct val="0"/>
              </a:spcBef>
              <a:spcAft>
                <a:spcPct val="0"/>
              </a:spcAft>
              <a:buClrTx/>
              <a:buFont typeface="Wingdings" pitchFamily="2" charset="2"/>
              <a:buChar char="v"/>
            </a:pPr>
            <a:r>
              <a:rPr lang="en-US" sz="1200" dirty="0">
                <a:solidFill>
                  <a:srgbClr val="576182"/>
                </a:solidFill>
                <a:latin typeface="Verdana"/>
                <a:ea typeface="Verdana"/>
                <a:cs typeface="Verdana"/>
              </a:rPr>
              <a:t>Transparency, explainability, and interpretability are distinct characteristics that support each other. </a:t>
            </a:r>
          </a:p>
          <a:p>
            <a:pPr marL="171450" indent="-171450" eaLnBrk="0" fontAlgn="base" hangingPunct="0">
              <a:lnSpc>
                <a:spcPct val="150000"/>
              </a:lnSpc>
              <a:spcBef>
                <a:spcPct val="0"/>
              </a:spcBef>
              <a:spcAft>
                <a:spcPct val="0"/>
              </a:spcAft>
              <a:buClrTx/>
              <a:buFont typeface="Wingdings" pitchFamily="2" charset="2"/>
              <a:buChar char="v"/>
            </a:pPr>
            <a:r>
              <a:rPr lang="en-US" sz="1200" b="1" dirty="0">
                <a:solidFill>
                  <a:srgbClr val="576182"/>
                </a:solidFill>
                <a:latin typeface="Verdana"/>
                <a:ea typeface="Verdana"/>
                <a:cs typeface="Verdana"/>
              </a:rPr>
              <a:t>Transparency</a:t>
            </a:r>
            <a:r>
              <a:rPr lang="en-US" sz="1200" dirty="0">
                <a:solidFill>
                  <a:srgbClr val="576182"/>
                </a:solidFill>
                <a:latin typeface="Verdana"/>
                <a:ea typeface="Verdana"/>
                <a:cs typeface="Verdana"/>
              </a:rPr>
              <a:t> can answer the question of </a:t>
            </a:r>
            <a:r>
              <a:rPr lang="en-US" sz="1200" b="1" dirty="0">
                <a:solidFill>
                  <a:srgbClr val="576182"/>
                </a:solidFill>
                <a:latin typeface="Verdana"/>
                <a:ea typeface="Verdana"/>
                <a:cs typeface="Verdana"/>
              </a:rPr>
              <a:t>“what happened” </a:t>
            </a:r>
            <a:r>
              <a:rPr lang="en-US" sz="1200" dirty="0">
                <a:solidFill>
                  <a:srgbClr val="576182"/>
                </a:solidFill>
                <a:latin typeface="Verdana"/>
                <a:ea typeface="Verdana"/>
                <a:cs typeface="Verdana"/>
              </a:rPr>
              <a:t>in the system. </a:t>
            </a:r>
            <a:r>
              <a:rPr lang="en-US" sz="1200" b="1" dirty="0">
                <a:solidFill>
                  <a:srgbClr val="576182"/>
                </a:solidFill>
                <a:latin typeface="Verdana"/>
                <a:ea typeface="Verdana"/>
                <a:cs typeface="Verdana"/>
              </a:rPr>
              <a:t>Explainability</a:t>
            </a:r>
            <a:r>
              <a:rPr lang="en-US" sz="1200" dirty="0">
                <a:solidFill>
                  <a:srgbClr val="576182"/>
                </a:solidFill>
                <a:latin typeface="Verdana"/>
                <a:ea typeface="Verdana"/>
                <a:cs typeface="Verdana"/>
              </a:rPr>
              <a:t> can answer the question of </a:t>
            </a:r>
            <a:r>
              <a:rPr lang="en-US" sz="1200" b="1" dirty="0">
                <a:solidFill>
                  <a:srgbClr val="576182"/>
                </a:solidFill>
                <a:latin typeface="Verdana"/>
                <a:ea typeface="Verdana"/>
                <a:cs typeface="Verdana"/>
              </a:rPr>
              <a:t>“how” </a:t>
            </a:r>
            <a:r>
              <a:rPr lang="en-US" sz="1200" dirty="0">
                <a:solidFill>
                  <a:srgbClr val="576182"/>
                </a:solidFill>
                <a:latin typeface="Verdana"/>
                <a:ea typeface="Verdana"/>
                <a:cs typeface="Verdana"/>
              </a:rPr>
              <a:t>a decision was made in the system. </a:t>
            </a:r>
            <a:r>
              <a:rPr lang="en-US" sz="1200" b="1" dirty="0">
                <a:solidFill>
                  <a:srgbClr val="576182"/>
                </a:solidFill>
                <a:latin typeface="Verdana"/>
                <a:ea typeface="Verdana"/>
                <a:cs typeface="Verdana"/>
              </a:rPr>
              <a:t>Interpretability</a:t>
            </a:r>
            <a:r>
              <a:rPr lang="en-US" sz="1200" dirty="0">
                <a:solidFill>
                  <a:srgbClr val="576182"/>
                </a:solidFill>
                <a:latin typeface="Verdana"/>
                <a:ea typeface="Verdana"/>
                <a:cs typeface="Verdana"/>
              </a:rPr>
              <a:t> can answer the question of </a:t>
            </a:r>
            <a:r>
              <a:rPr lang="en-US" sz="1200" b="1" dirty="0">
                <a:solidFill>
                  <a:srgbClr val="576182"/>
                </a:solidFill>
                <a:latin typeface="Verdana"/>
                <a:ea typeface="Verdana"/>
                <a:cs typeface="Verdana"/>
              </a:rPr>
              <a:t>“why” </a:t>
            </a:r>
            <a:r>
              <a:rPr lang="en-US" sz="1200" dirty="0">
                <a:solidFill>
                  <a:srgbClr val="576182"/>
                </a:solidFill>
                <a:latin typeface="Verdana"/>
                <a:ea typeface="Verdana"/>
                <a:cs typeface="Verdana"/>
              </a:rPr>
              <a:t>a decision was made by the system and its meaning or context to the user.</a:t>
            </a:r>
          </a:p>
          <a:p>
            <a:pPr marL="171450" indent="-171450" eaLnBrk="0" fontAlgn="base" hangingPunct="0">
              <a:lnSpc>
                <a:spcPct val="150000"/>
              </a:lnSpc>
              <a:spcBef>
                <a:spcPct val="0"/>
              </a:spcBef>
              <a:spcAft>
                <a:spcPct val="0"/>
              </a:spcAft>
              <a:buClrTx/>
              <a:buFont typeface="Wingdings" pitchFamily="2" charset="2"/>
              <a:buChar char="v"/>
            </a:pPr>
            <a:endParaRPr lang="en-US" sz="1200" dirty="0">
              <a:solidFill>
                <a:srgbClr val="576182"/>
              </a:solidFill>
              <a:latin typeface="Verdana"/>
              <a:ea typeface="Verdana"/>
              <a:cs typeface="Verdana"/>
            </a:endParaRPr>
          </a:p>
          <a:p>
            <a:pPr marL="171450" indent="-171450" eaLnBrk="0" fontAlgn="base" hangingPunct="0">
              <a:lnSpc>
                <a:spcPct val="150000"/>
              </a:lnSpc>
              <a:spcBef>
                <a:spcPct val="0"/>
              </a:spcBef>
              <a:spcAft>
                <a:spcPct val="0"/>
              </a:spcAft>
              <a:buClrTx/>
              <a:buFont typeface="Wingdings" pitchFamily="2" charset="2"/>
              <a:buChar char="v"/>
            </a:pPr>
            <a:endParaRPr lang="en-US" sz="1200" dirty="0">
              <a:solidFill>
                <a:srgbClr val="576182"/>
              </a:solidFill>
              <a:latin typeface="Verdana"/>
              <a:ea typeface="Verdana"/>
              <a:cs typeface="Verdana"/>
            </a:endParaRPr>
          </a:p>
          <a:p>
            <a:pPr marL="171450" indent="-171450" eaLnBrk="0" fontAlgn="base" hangingPunct="0">
              <a:lnSpc>
                <a:spcPct val="150000"/>
              </a:lnSpc>
              <a:spcBef>
                <a:spcPct val="0"/>
              </a:spcBef>
              <a:spcAft>
                <a:spcPct val="0"/>
              </a:spcAft>
              <a:buClrTx/>
              <a:buFont typeface="Wingdings" pitchFamily="2" charset="2"/>
              <a:buChar char="v"/>
            </a:pPr>
            <a:endParaRPr lang="en-US" sz="1200" dirty="0">
              <a:solidFill>
                <a:srgbClr val="576182"/>
              </a:solidFill>
              <a:latin typeface="Verdana"/>
              <a:ea typeface="Verdana"/>
              <a:cs typeface="Verdana"/>
            </a:endParaRPr>
          </a:p>
          <a:p>
            <a:endParaRPr lang="en-US" dirty="0"/>
          </a:p>
          <a:p>
            <a:pPr marL="171450" indent="-171450" eaLnBrk="0" fontAlgn="base" hangingPunct="0">
              <a:lnSpc>
                <a:spcPct val="150000"/>
              </a:lnSpc>
              <a:spcBef>
                <a:spcPct val="0"/>
              </a:spcBef>
              <a:spcAft>
                <a:spcPct val="0"/>
              </a:spcAft>
              <a:buClrTx/>
              <a:buFont typeface="Wingdings" pitchFamily="2" charset="2"/>
              <a:buChar char="v"/>
            </a:pPr>
            <a:endParaRPr lang="en-US" sz="1200" dirty="0">
              <a:solidFill>
                <a:srgbClr val="576182"/>
              </a:solidFill>
              <a:latin typeface="Verdana"/>
              <a:ea typeface="Verdana"/>
              <a:cs typeface="Verdana"/>
            </a:endParaRPr>
          </a:p>
        </p:txBody>
      </p:sp>
    </p:spTree>
    <p:extLst>
      <p:ext uri="{BB962C8B-B14F-4D97-AF65-F5344CB8AC3E}">
        <p14:creationId xmlns:p14="http://schemas.microsoft.com/office/powerpoint/2010/main" val="24243376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6C545CA6-9A1C-BEDA-376B-59470CF51F20}"/>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8850C1F4-C5F0-5734-9E7D-A30CFCC6D1AF}"/>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C28E247A-741E-1F7E-A839-899683CB4B89}"/>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D2E13C30-D684-FCBE-05E0-5E734B701077}"/>
              </a:ext>
            </a:extLst>
          </p:cNvPr>
          <p:cNvSpPr>
            <a:spLocks noGrp="1"/>
          </p:cNvSpPr>
          <p:nvPr>
            <p:ph type="sldNum" idx="12"/>
          </p:nvPr>
        </p:nvSpPr>
        <p:spPr>
          <a:xfrm>
            <a:off x="1632680" y="4574246"/>
            <a:ext cx="355146"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28</a:t>
            </a:fld>
            <a:endParaRPr lang="fr" i="1" dirty="0">
              <a:solidFill>
                <a:srgbClr val="8F6A21"/>
              </a:solidFill>
            </a:endParaRPr>
          </a:p>
        </p:txBody>
      </p:sp>
      <p:sp>
        <p:nvSpPr>
          <p:cNvPr id="6" name="Google Shape;83;p15">
            <a:extLst>
              <a:ext uri="{FF2B5EF4-FFF2-40B4-BE49-F238E27FC236}">
                <a16:creationId xmlns:a16="http://schemas.microsoft.com/office/drawing/2014/main" id="{459F06D5-86AE-C63C-C537-8DDFBC7F9CF7}"/>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1" fontAlgn="base"/>
            <a:r>
              <a:rPr lang="en-US" sz="2600" b="1" dirty="0">
                <a:solidFill>
                  <a:srgbClr val="576182"/>
                </a:solidFill>
                <a:latin typeface="FUTURA MEDIUM" panose="020B0602020204020303" pitchFamily="34" charset="-79"/>
                <a:ea typeface="Verdana"/>
                <a:cs typeface="FUTURA MEDIUM" panose="020B0602020204020303" pitchFamily="34" charset="-79"/>
              </a:rPr>
              <a:t>Privacy-Enhanced</a:t>
            </a:r>
          </a:p>
        </p:txBody>
      </p:sp>
      <p:sp>
        <p:nvSpPr>
          <p:cNvPr id="7" name="Google Shape;68;p14">
            <a:extLst>
              <a:ext uri="{FF2B5EF4-FFF2-40B4-BE49-F238E27FC236}">
                <a16:creationId xmlns:a16="http://schemas.microsoft.com/office/drawing/2014/main" id="{AA2F9B03-AFB4-7C84-1138-C75EC6678E81}"/>
              </a:ext>
            </a:extLst>
          </p:cNvPr>
          <p:cNvSpPr txBox="1"/>
          <p:nvPr/>
        </p:nvSpPr>
        <p:spPr>
          <a:xfrm>
            <a:off x="716032" y="1054426"/>
            <a:ext cx="8060220" cy="3034647"/>
          </a:xfrm>
          <a:prstGeom prst="rect">
            <a:avLst/>
          </a:prstGeom>
          <a:noFill/>
          <a:ln>
            <a:noFill/>
          </a:ln>
        </p:spPr>
        <p:txBody>
          <a:bodyPr spcFirstLastPara="1" wrap="square" lIns="91425" tIns="91425" rIns="91425" bIns="91425" anchor="t" anchorCtr="0">
            <a:noAutofit/>
          </a:bodyPr>
          <a:lstStyle/>
          <a:p>
            <a:pPr marL="171450" indent="-171450" eaLnBrk="0" fontAlgn="base" hangingPunct="0">
              <a:lnSpc>
                <a:spcPct val="150000"/>
              </a:lnSpc>
              <a:spcBef>
                <a:spcPct val="0"/>
              </a:spcBef>
              <a:spcAft>
                <a:spcPct val="0"/>
              </a:spcAft>
              <a:buClrTx/>
              <a:buFont typeface="Wingdings" pitchFamily="2" charset="2"/>
              <a:buChar char="v"/>
            </a:pPr>
            <a:r>
              <a:rPr lang="en-US" sz="1200" dirty="0">
                <a:solidFill>
                  <a:srgbClr val="576182"/>
                </a:solidFill>
                <a:latin typeface="Verdana"/>
                <a:ea typeface="Verdana"/>
                <a:cs typeface="Verdana"/>
              </a:rPr>
              <a:t>Privacy values such as anonymity, confidentiality, and control generally should guide choices for AI system design, development, and deployment.</a:t>
            </a:r>
          </a:p>
          <a:p>
            <a:pPr marL="171450" indent="-171450" eaLnBrk="0" fontAlgn="base" hangingPunct="0">
              <a:lnSpc>
                <a:spcPct val="150000"/>
              </a:lnSpc>
              <a:spcBef>
                <a:spcPct val="0"/>
              </a:spcBef>
              <a:spcAft>
                <a:spcPct val="0"/>
              </a:spcAft>
              <a:buClrTx/>
              <a:buFont typeface="Wingdings" pitchFamily="2" charset="2"/>
              <a:buChar char="v"/>
            </a:pPr>
            <a:endParaRPr lang="en-US" sz="1200" dirty="0">
              <a:solidFill>
                <a:srgbClr val="576182"/>
              </a:solidFill>
              <a:latin typeface="Verdana"/>
              <a:ea typeface="Verdana"/>
              <a:cs typeface="Verdana"/>
            </a:endParaRPr>
          </a:p>
          <a:p>
            <a:pPr marL="171450" indent="-171450" eaLnBrk="0" fontAlgn="base" hangingPunct="0">
              <a:lnSpc>
                <a:spcPct val="150000"/>
              </a:lnSpc>
              <a:spcBef>
                <a:spcPct val="0"/>
              </a:spcBef>
              <a:spcAft>
                <a:spcPct val="0"/>
              </a:spcAft>
              <a:buClrTx/>
              <a:buFont typeface="Wingdings" pitchFamily="2" charset="2"/>
              <a:buChar char="v"/>
            </a:pPr>
            <a:r>
              <a:rPr lang="en-US" sz="1200" dirty="0">
                <a:solidFill>
                  <a:srgbClr val="576182"/>
                </a:solidFill>
                <a:latin typeface="Verdana"/>
                <a:ea typeface="Verdana"/>
                <a:cs typeface="Verdana"/>
              </a:rPr>
              <a:t>Privacy-enhancing technologies (“PETs”) for AI, as well as data minimizing methods such as de-identification and aggregation for certain model outputs, can support design for privacy-enhanced AI systems.</a:t>
            </a:r>
          </a:p>
          <a:p>
            <a:endParaRPr lang="en-US" dirty="0"/>
          </a:p>
          <a:p>
            <a:pPr marL="171450" indent="-171450" eaLnBrk="0" fontAlgn="base" hangingPunct="0">
              <a:lnSpc>
                <a:spcPct val="150000"/>
              </a:lnSpc>
              <a:spcBef>
                <a:spcPct val="0"/>
              </a:spcBef>
              <a:spcAft>
                <a:spcPct val="0"/>
              </a:spcAft>
              <a:buClrTx/>
              <a:buFont typeface="Wingdings" pitchFamily="2" charset="2"/>
              <a:buChar char="v"/>
            </a:pPr>
            <a:endParaRPr lang="en-US" sz="1200" dirty="0">
              <a:solidFill>
                <a:srgbClr val="576182"/>
              </a:solidFill>
              <a:latin typeface="Verdana"/>
              <a:ea typeface="Verdana"/>
              <a:cs typeface="Verdana"/>
            </a:endParaRPr>
          </a:p>
          <a:p>
            <a:pPr marL="171450" indent="-171450" eaLnBrk="0" fontAlgn="base" hangingPunct="0">
              <a:lnSpc>
                <a:spcPct val="150000"/>
              </a:lnSpc>
              <a:spcBef>
                <a:spcPct val="0"/>
              </a:spcBef>
              <a:spcAft>
                <a:spcPct val="0"/>
              </a:spcAft>
              <a:buClrTx/>
              <a:buFont typeface="Wingdings" pitchFamily="2" charset="2"/>
              <a:buChar char="v"/>
            </a:pPr>
            <a:endParaRPr lang="en-US" sz="1200" dirty="0">
              <a:solidFill>
                <a:srgbClr val="576182"/>
              </a:solidFill>
              <a:latin typeface="Verdana"/>
              <a:ea typeface="Verdana"/>
              <a:cs typeface="Verdana"/>
            </a:endParaRPr>
          </a:p>
          <a:p>
            <a:pPr marL="171450" indent="-171450" eaLnBrk="0" fontAlgn="base" hangingPunct="0">
              <a:lnSpc>
                <a:spcPct val="150000"/>
              </a:lnSpc>
              <a:spcBef>
                <a:spcPct val="0"/>
              </a:spcBef>
              <a:spcAft>
                <a:spcPct val="0"/>
              </a:spcAft>
              <a:buClrTx/>
              <a:buFont typeface="Wingdings" pitchFamily="2" charset="2"/>
              <a:buChar char="v"/>
            </a:pPr>
            <a:endParaRPr lang="en-US" sz="1200" dirty="0">
              <a:solidFill>
                <a:srgbClr val="576182"/>
              </a:solidFill>
              <a:latin typeface="Verdana"/>
              <a:ea typeface="Verdana"/>
              <a:cs typeface="Verdana"/>
            </a:endParaRPr>
          </a:p>
          <a:p>
            <a:endParaRPr lang="en-US" dirty="0"/>
          </a:p>
          <a:p>
            <a:pPr marL="171450" indent="-171450" eaLnBrk="0" fontAlgn="base" hangingPunct="0">
              <a:lnSpc>
                <a:spcPct val="150000"/>
              </a:lnSpc>
              <a:spcBef>
                <a:spcPct val="0"/>
              </a:spcBef>
              <a:spcAft>
                <a:spcPct val="0"/>
              </a:spcAft>
              <a:buClrTx/>
              <a:buFont typeface="Wingdings" pitchFamily="2" charset="2"/>
              <a:buChar char="v"/>
            </a:pPr>
            <a:endParaRPr lang="en-US" sz="1200" dirty="0">
              <a:solidFill>
                <a:srgbClr val="576182"/>
              </a:solidFill>
              <a:latin typeface="Verdana"/>
              <a:ea typeface="Verdana"/>
              <a:cs typeface="Verdana"/>
            </a:endParaRPr>
          </a:p>
        </p:txBody>
      </p:sp>
    </p:spTree>
    <p:extLst>
      <p:ext uri="{BB962C8B-B14F-4D97-AF65-F5344CB8AC3E}">
        <p14:creationId xmlns:p14="http://schemas.microsoft.com/office/powerpoint/2010/main" val="34741037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52B63A30-2BCC-7BD5-D995-7704C7A73935}"/>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1856A616-7F03-F04B-4551-D18ED4C2A6B2}"/>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158167BE-6C9E-F5BA-4C2A-554C7D82FE5C}"/>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E0E84D75-EB8A-469C-10F0-EC9EC080B89D}"/>
              </a:ext>
            </a:extLst>
          </p:cNvPr>
          <p:cNvSpPr>
            <a:spLocks noGrp="1"/>
          </p:cNvSpPr>
          <p:nvPr>
            <p:ph type="sldNum" idx="12"/>
          </p:nvPr>
        </p:nvSpPr>
        <p:spPr>
          <a:xfrm>
            <a:off x="1632680" y="4574246"/>
            <a:ext cx="355146"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29</a:t>
            </a:fld>
            <a:endParaRPr lang="fr" i="1" dirty="0">
              <a:solidFill>
                <a:srgbClr val="8F6A21"/>
              </a:solidFill>
            </a:endParaRPr>
          </a:p>
        </p:txBody>
      </p:sp>
      <p:sp>
        <p:nvSpPr>
          <p:cNvPr id="6" name="Google Shape;83;p15">
            <a:extLst>
              <a:ext uri="{FF2B5EF4-FFF2-40B4-BE49-F238E27FC236}">
                <a16:creationId xmlns:a16="http://schemas.microsoft.com/office/drawing/2014/main" id="{575918F3-67E5-2951-0F75-5D3382B51CF3}"/>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1" fontAlgn="base"/>
            <a:r>
              <a:rPr lang="en-US" sz="2600" b="1" dirty="0">
                <a:solidFill>
                  <a:srgbClr val="576182"/>
                </a:solidFill>
                <a:latin typeface="FUTURA MEDIUM" panose="020B0602020204020303" pitchFamily="34" charset="-79"/>
                <a:ea typeface="Verdana"/>
                <a:cs typeface="FUTURA MEDIUM" panose="020B0602020204020303" pitchFamily="34" charset="-79"/>
              </a:rPr>
              <a:t>Fair</a:t>
            </a:r>
          </a:p>
        </p:txBody>
      </p:sp>
      <p:sp>
        <p:nvSpPr>
          <p:cNvPr id="7" name="Google Shape;68;p14">
            <a:extLst>
              <a:ext uri="{FF2B5EF4-FFF2-40B4-BE49-F238E27FC236}">
                <a16:creationId xmlns:a16="http://schemas.microsoft.com/office/drawing/2014/main" id="{AC3CA823-D666-0380-FF39-0CD76DC871BA}"/>
              </a:ext>
            </a:extLst>
          </p:cNvPr>
          <p:cNvSpPr txBox="1"/>
          <p:nvPr/>
        </p:nvSpPr>
        <p:spPr>
          <a:xfrm>
            <a:off x="716032" y="1054426"/>
            <a:ext cx="8060220" cy="3034647"/>
          </a:xfrm>
          <a:prstGeom prst="rect">
            <a:avLst/>
          </a:prstGeom>
          <a:noFill/>
          <a:ln>
            <a:noFill/>
          </a:ln>
        </p:spPr>
        <p:txBody>
          <a:bodyPr spcFirstLastPara="1" wrap="square" lIns="91425" tIns="91425" rIns="91425" bIns="91425" anchor="t" anchorCtr="0">
            <a:noAutofit/>
          </a:bodyPr>
          <a:lstStyle/>
          <a:p>
            <a:pPr eaLnBrk="0" fontAlgn="base" hangingPunct="0">
              <a:lnSpc>
                <a:spcPct val="150000"/>
              </a:lnSpc>
              <a:spcBef>
                <a:spcPct val="0"/>
              </a:spcBef>
              <a:spcAft>
                <a:spcPct val="0"/>
              </a:spcAft>
              <a:buClrTx/>
            </a:pPr>
            <a:r>
              <a:rPr lang="en-US" sz="1200" dirty="0">
                <a:solidFill>
                  <a:srgbClr val="576182"/>
                </a:solidFill>
                <a:latin typeface="Verdana"/>
                <a:ea typeface="Verdana"/>
                <a:cs typeface="Verdana"/>
              </a:rPr>
              <a:t>Fairness in AI includes concerns for equality and equity by addressing issues such as harmful bias and discrimination. Standards of fairness can be complex and difficult to define because perceptions of fairness differ among cultures and may shift depending on application.</a:t>
            </a:r>
          </a:p>
          <a:p>
            <a:endParaRPr lang="en-US" dirty="0"/>
          </a:p>
          <a:p>
            <a:pPr marL="171450" indent="-171450" eaLnBrk="0" fontAlgn="base" hangingPunct="0">
              <a:lnSpc>
                <a:spcPct val="150000"/>
              </a:lnSpc>
              <a:spcBef>
                <a:spcPct val="0"/>
              </a:spcBef>
              <a:spcAft>
                <a:spcPct val="0"/>
              </a:spcAft>
              <a:buClrTx/>
              <a:buFont typeface="Wingdings" pitchFamily="2" charset="2"/>
              <a:buChar char="v"/>
            </a:pPr>
            <a:endParaRPr lang="en-US" sz="1200" dirty="0">
              <a:solidFill>
                <a:srgbClr val="576182"/>
              </a:solidFill>
              <a:latin typeface="Verdana"/>
              <a:ea typeface="Verdana"/>
              <a:cs typeface="Verdana"/>
            </a:endParaRPr>
          </a:p>
          <a:p>
            <a:pPr marL="171450" indent="-171450" eaLnBrk="0" fontAlgn="base" hangingPunct="0">
              <a:lnSpc>
                <a:spcPct val="150000"/>
              </a:lnSpc>
              <a:spcBef>
                <a:spcPct val="0"/>
              </a:spcBef>
              <a:spcAft>
                <a:spcPct val="0"/>
              </a:spcAft>
              <a:buClrTx/>
              <a:buFont typeface="Wingdings" pitchFamily="2" charset="2"/>
              <a:buChar char="v"/>
            </a:pPr>
            <a:endParaRPr lang="en-US" sz="1200" dirty="0">
              <a:solidFill>
                <a:srgbClr val="576182"/>
              </a:solidFill>
              <a:latin typeface="Verdana"/>
              <a:ea typeface="Verdana"/>
              <a:cs typeface="Verdana"/>
            </a:endParaRPr>
          </a:p>
          <a:p>
            <a:pPr marL="171450" indent="-171450" eaLnBrk="0" fontAlgn="base" hangingPunct="0">
              <a:lnSpc>
                <a:spcPct val="150000"/>
              </a:lnSpc>
              <a:spcBef>
                <a:spcPct val="0"/>
              </a:spcBef>
              <a:spcAft>
                <a:spcPct val="0"/>
              </a:spcAft>
              <a:buClrTx/>
              <a:buFont typeface="Wingdings" pitchFamily="2" charset="2"/>
              <a:buChar char="v"/>
            </a:pPr>
            <a:endParaRPr lang="en-US" sz="1200" dirty="0">
              <a:solidFill>
                <a:srgbClr val="576182"/>
              </a:solidFill>
              <a:latin typeface="Verdana"/>
              <a:ea typeface="Verdana"/>
              <a:cs typeface="Verdana"/>
            </a:endParaRPr>
          </a:p>
          <a:p>
            <a:endParaRPr lang="en-US" dirty="0"/>
          </a:p>
          <a:p>
            <a:pPr marL="171450" indent="-171450" eaLnBrk="0" fontAlgn="base" hangingPunct="0">
              <a:lnSpc>
                <a:spcPct val="150000"/>
              </a:lnSpc>
              <a:spcBef>
                <a:spcPct val="0"/>
              </a:spcBef>
              <a:spcAft>
                <a:spcPct val="0"/>
              </a:spcAft>
              <a:buClrTx/>
              <a:buFont typeface="Wingdings" pitchFamily="2" charset="2"/>
              <a:buChar char="v"/>
            </a:pPr>
            <a:endParaRPr lang="en-US" sz="1200" dirty="0">
              <a:solidFill>
                <a:srgbClr val="576182"/>
              </a:solidFill>
              <a:latin typeface="Verdana"/>
              <a:ea typeface="Verdana"/>
              <a:cs typeface="Verdana"/>
            </a:endParaRPr>
          </a:p>
        </p:txBody>
      </p:sp>
    </p:spTree>
    <p:extLst>
      <p:ext uri="{BB962C8B-B14F-4D97-AF65-F5344CB8AC3E}">
        <p14:creationId xmlns:p14="http://schemas.microsoft.com/office/powerpoint/2010/main" val="777384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219357A0-EF0F-AE44-B1AE-F2FCF4D01607}"/>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16AB960B-F99D-7664-CE48-AB163072F0F2}"/>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B34FD195-5072-2CD1-1504-FA1CB4A2CF07}"/>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D691CFBA-6856-4A2B-E576-EBF57EE2A442}"/>
              </a:ext>
            </a:extLst>
          </p:cNvPr>
          <p:cNvSpPr>
            <a:spLocks noGrp="1"/>
          </p:cNvSpPr>
          <p:nvPr>
            <p:ph type="sldNum" idx="12"/>
          </p:nvPr>
        </p:nvSpPr>
        <p:spPr>
          <a:xfrm>
            <a:off x="1632680" y="4574246"/>
            <a:ext cx="213212"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3</a:t>
            </a:fld>
            <a:endParaRPr lang="fr" i="1" dirty="0">
              <a:solidFill>
                <a:srgbClr val="8F6A21"/>
              </a:solidFill>
            </a:endParaRPr>
          </a:p>
        </p:txBody>
      </p:sp>
      <p:sp>
        <p:nvSpPr>
          <p:cNvPr id="6" name="Google Shape;83;p15">
            <a:extLst>
              <a:ext uri="{FF2B5EF4-FFF2-40B4-BE49-F238E27FC236}">
                <a16:creationId xmlns:a16="http://schemas.microsoft.com/office/drawing/2014/main" id="{250AF62D-B6E7-00A3-46F9-ACB36448EF44}"/>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Why Discuss AI in Education Now?</a:t>
            </a:r>
          </a:p>
        </p:txBody>
      </p:sp>
      <p:sp>
        <p:nvSpPr>
          <p:cNvPr id="7" name="Google Shape;68;p14">
            <a:extLst>
              <a:ext uri="{FF2B5EF4-FFF2-40B4-BE49-F238E27FC236}">
                <a16:creationId xmlns:a16="http://schemas.microsoft.com/office/drawing/2014/main" id="{7F5D0348-A04E-0A45-0E30-3D562A4E524F}"/>
              </a:ext>
            </a:extLst>
          </p:cNvPr>
          <p:cNvSpPr txBox="1"/>
          <p:nvPr/>
        </p:nvSpPr>
        <p:spPr>
          <a:xfrm>
            <a:off x="761998" y="1238249"/>
            <a:ext cx="7399235" cy="3034647"/>
          </a:xfrm>
          <a:prstGeom prst="rect">
            <a:avLst/>
          </a:prstGeom>
          <a:noFill/>
          <a:ln>
            <a:noFill/>
          </a:ln>
        </p:spPr>
        <p:txBody>
          <a:bodyPr spcFirstLastPara="1" wrap="square" lIns="91425" tIns="91425" rIns="91425" bIns="91425" anchor="t" anchorCtr="0">
            <a:noAutofit/>
          </a:bodyPr>
          <a:lstStyle/>
          <a:p>
            <a:pPr marL="171450" indent="-171450">
              <a:lnSpc>
                <a:spcPct val="150000"/>
              </a:lnSpc>
              <a:buFont typeface="Wingdings" pitchFamily="2" charset="2"/>
              <a:buChar char="v"/>
            </a:pPr>
            <a:r>
              <a:rPr lang="en-US" sz="1200" dirty="0">
                <a:solidFill>
                  <a:srgbClr val="576182"/>
                </a:solidFill>
                <a:latin typeface="Verdana"/>
                <a:ea typeface="Verdana"/>
                <a:cs typeface="Verdana"/>
              </a:rPr>
              <a:t>The rapid spread of AI tools like ChatGPT, Copilot and adaptive learning platforms is transforming how students learn and how teachers design lessons.</a:t>
            </a:r>
          </a:p>
          <a:p>
            <a:pPr marL="171450" indent="-171450">
              <a:lnSpc>
                <a:spcPct val="150000"/>
              </a:lnSpc>
              <a:buFont typeface="Wingdings" pitchFamily="2" charset="2"/>
              <a:buChar char="v"/>
            </a:pPr>
            <a:r>
              <a:rPr lang="en-US" sz="1200" dirty="0">
                <a:solidFill>
                  <a:srgbClr val="576182"/>
                </a:solidFill>
                <a:latin typeface="Verdana"/>
                <a:ea typeface="Verdana"/>
                <a:cs typeface="Verdana"/>
                <a:sym typeface="Verdana"/>
              </a:rPr>
              <a:t>At the same time, schools are facing questions about privacy, accuracy, bias and how to maintain human-centered education in the AI era.</a:t>
            </a:r>
            <a:endParaRPr sz="1200" dirty="0">
              <a:solidFill>
                <a:srgbClr val="576182"/>
              </a:solidFill>
              <a:latin typeface="Verdana"/>
              <a:ea typeface="Verdana"/>
              <a:cs typeface="Verdana"/>
              <a:sym typeface="Verdana"/>
            </a:endParaRPr>
          </a:p>
        </p:txBody>
      </p:sp>
      <p:pic>
        <p:nvPicPr>
          <p:cNvPr id="8" name="Picture 7">
            <a:extLst>
              <a:ext uri="{FF2B5EF4-FFF2-40B4-BE49-F238E27FC236}">
                <a16:creationId xmlns:a16="http://schemas.microsoft.com/office/drawing/2014/main" id="{53880B8A-047A-424A-1276-B297CAF2E528}"/>
              </a:ext>
            </a:extLst>
          </p:cNvPr>
          <p:cNvPicPr>
            <a:picLocks noChangeAspect="1"/>
          </p:cNvPicPr>
          <p:nvPr/>
        </p:nvPicPr>
        <p:blipFill>
          <a:blip r:embed="rId4"/>
          <a:stretch>
            <a:fillRect/>
          </a:stretch>
        </p:blipFill>
        <p:spPr>
          <a:xfrm>
            <a:off x="761998" y="2631255"/>
            <a:ext cx="2520771" cy="1307279"/>
          </a:xfrm>
          <a:prstGeom prst="rect">
            <a:avLst/>
          </a:prstGeom>
        </p:spPr>
      </p:pic>
      <p:pic>
        <p:nvPicPr>
          <p:cNvPr id="10" name="Picture 9">
            <a:extLst>
              <a:ext uri="{FF2B5EF4-FFF2-40B4-BE49-F238E27FC236}">
                <a16:creationId xmlns:a16="http://schemas.microsoft.com/office/drawing/2014/main" id="{24B6636C-C980-F5FD-29B5-8A4F0479C2C6}"/>
              </a:ext>
            </a:extLst>
          </p:cNvPr>
          <p:cNvPicPr>
            <a:picLocks noChangeAspect="1"/>
          </p:cNvPicPr>
          <p:nvPr/>
        </p:nvPicPr>
        <p:blipFill>
          <a:blip r:embed="rId5"/>
          <a:stretch>
            <a:fillRect/>
          </a:stretch>
        </p:blipFill>
        <p:spPr>
          <a:xfrm>
            <a:off x="4936575" y="2491270"/>
            <a:ext cx="2778051" cy="1860369"/>
          </a:xfrm>
          <a:prstGeom prst="rect">
            <a:avLst/>
          </a:prstGeom>
        </p:spPr>
      </p:pic>
      <p:pic>
        <p:nvPicPr>
          <p:cNvPr id="9" name="Picture 8">
            <a:extLst>
              <a:ext uri="{FF2B5EF4-FFF2-40B4-BE49-F238E27FC236}">
                <a16:creationId xmlns:a16="http://schemas.microsoft.com/office/drawing/2014/main" id="{8DD29D34-E749-3687-B076-D047815A8D53}"/>
              </a:ext>
            </a:extLst>
          </p:cNvPr>
          <p:cNvPicPr>
            <a:picLocks noChangeAspect="1"/>
          </p:cNvPicPr>
          <p:nvPr/>
        </p:nvPicPr>
        <p:blipFill>
          <a:blip r:embed="rId6"/>
          <a:stretch>
            <a:fillRect/>
          </a:stretch>
        </p:blipFill>
        <p:spPr>
          <a:xfrm>
            <a:off x="2577736" y="3058465"/>
            <a:ext cx="2736669" cy="1760138"/>
          </a:xfrm>
          <a:prstGeom prst="rect">
            <a:avLst/>
          </a:prstGeom>
        </p:spPr>
      </p:pic>
    </p:spTree>
    <p:extLst>
      <p:ext uri="{BB962C8B-B14F-4D97-AF65-F5344CB8AC3E}">
        <p14:creationId xmlns:p14="http://schemas.microsoft.com/office/powerpoint/2010/main" val="37965511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22"/>
          <p:cNvPicPr preferRelativeResize="0"/>
          <p:nvPr/>
        </p:nvPicPr>
        <p:blipFill>
          <a:blip r:embed="rId3">
            <a:alphaModFix/>
          </a:blip>
          <a:stretch>
            <a:fillRect/>
          </a:stretch>
        </p:blipFill>
        <p:spPr>
          <a:xfrm>
            <a:off x="0" y="1255"/>
            <a:ext cx="9144001" cy="5140990"/>
          </a:xfrm>
          <a:prstGeom prst="rect">
            <a:avLst/>
          </a:prstGeom>
          <a:noFill/>
          <a:ln>
            <a:noFill/>
          </a:ln>
        </p:spPr>
      </p:pic>
      <p:pic>
        <p:nvPicPr>
          <p:cNvPr id="5" name="Image 4" descr="Une image contenant texte, Police, Graphique, capture d’écran&#10;&#10;Description générée automatiquement">
            <a:extLst>
              <a:ext uri="{FF2B5EF4-FFF2-40B4-BE49-F238E27FC236}">
                <a16:creationId xmlns:a16="http://schemas.microsoft.com/office/drawing/2014/main" id="{B7F2A176-2A33-C6A9-3689-FD32952B1673}"/>
              </a:ext>
            </a:extLst>
          </p:cNvPr>
          <p:cNvPicPr>
            <a:picLocks noChangeAspect="1"/>
          </p:cNvPicPr>
          <p:nvPr/>
        </p:nvPicPr>
        <p:blipFill>
          <a:blip r:embed="rId4"/>
          <a:stretch>
            <a:fillRect/>
          </a:stretch>
        </p:blipFill>
        <p:spPr>
          <a:xfrm>
            <a:off x="2897735" y="1718580"/>
            <a:ext cx="3348530" cy="170633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99FAA5D2-FAB9-A4CE-AC2F-84183BCA3561}"/>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B1595561-8557-3EDE-B438-5BB8CD970316}"/>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AE87D74C-50D1-0B76-3200-BE5D9EE7A77A}"/>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A38CA8D2-FFD5-3CB0-8324-8789C7829E69}"/>
              </a:ext>
            </a:extLst>
          </p:cNvPr>
          <p:cNvSpPr>
            <a:spLocks noGrp="1"/>
          </p:cNvSpPr>
          <p:nvPr>
            <p:ph type="sldNum" idx="12"/>
          </p:nvPr>
        </p:nvSpPr>
        <p:spPr>
          <a:xfrm>
            <a:off x="1632680" y="4574246"/>
            <a:ext cx="213212"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4</a:t>
            </a:fld>
            <a:endParaRPr lang="fr" i="1" dirty="0">
              <a:solidFill>
                <a:srgbClr val="8F6A21"/>
              </a:solidFill>
            </a:endParaRPr>
          </a:p>
        </p:txBody>
      </p:sp>
      <p:sp>
        <p:nvSpPr>
          <p:cNvPr id="6" name="Google Shape;83;p15">
            <a:extLst>
              <a:ext uri="{FF2B5EF4-FFF2-40B4-BE49-F238E27FC236}">
                <a16:creationId xmlns:a16="http://schemas.microsoft.com/office/drawing/2014/main" id="{9E8693E9-3C73-64E0-DD8F-5EB62D5675D7}"/>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AI Systems Enable New Forms of Interaction</a:t>
            </a:r>
          </a:p>
        </p:txBody>
      </p:sp>
      <p:sp>
        <p:nvSpPr>
          <p:cNvPr id="7" name="Google Shape;68;p14">
            <a:extLst>
              <a:ext uri="{FF2B5EF4-FFF2-40B4-BE49-F238E27FC236}">
                <a16:creationId xmlns:a16="http://schemas.microsoft.com/office/drawing/2014/main" id="{7C3C350E-E607-87AD-FC0B-F6707CE44C80}"/>
              </a:ext>
            </a:extLst>
          </p:cNvPr>
          <p:cNvSpPr txBox="1"/>
          <p:nvPr/>
        </p:nvSpPr>
        <p:spPr>
          <a:xfrm>
            <a:off x="761998" y="1238249"/>
            <a:ext cx="3365865" cy="3034647"/>
          </a:xfrm>
          <a:prstGeom prst="rect">
            <a:avLst/>
          </a:prstGeom>
          <a:noFill/>
          <a:ln>
            <a:noFill/>
          </a:ln>
        </p:spPr>
        <p:txBody>
          <a:bodyPr spcFirstLastPara="1" wrap="square" lIns="91425" tIns="91425" rIns="91425" bIns="91425" anchor="t" anchorCtr="0">
            <a:noAutofit/>
          </a:bodyPr>
          <a:lstStyle/>
          <a:p>
            <a:pPr marL="171450" indent="-171450">
              <a:lnSpc>
                <a:spcPct val="150000"/>
              </a:lnSpc>
              <a:buFont typeface="Wingdings" pitchFamily="2" charset="2"/>
              <a:buChar char="v"/>
            </a:pPr>
            <a:r>
              <a:rPr lang="en-US" sz="1200" dirty="0">
                <a:solidFill>
                  <a:srgbClr val="576182"/>
                </a:solidFill>
                <a:latin typeface="Verdana"/>
                <a:ea typeface="Verdana"/>
                <a:cs typeface="Verdana"/>
              </a:rPr>
              <a:t>AI models allow computational processes to make recommendations or plans and also enable them to support forms of interaction that are more natural, such as speaking to an assistant.</a:t>
            </a:r>
          </a:p>
          <a:p>
            <a:pPr marL="171450" indent="-171450">
              <a:lnSpc>
                <a:spcPct val="150000"/>
              </a:lnSpc>
              <a:buFont typeface="Wingdings" pitchFamily="2" charset="2"/>
              <a:buChar char="v"/>
            </a:pPr>
            <a:r>
              <a:rPr lang="en-US" sz="1200" dirty="0">
                <a:solidFill>
                  <a:srgbClr val="576182"/>
                </a:solidFill>
                <a:latin typeface="Verdana"/>
                <a:ea typeface="Verdana"/>
                <a:cs typeface="Verdana"/>
              </a:rPr>
              <a:t>AI-enabled educational systems will be desirable in part due to their ability to support more natural interactions during teaching and learning. </a:t>
            </a:r>
          </a:p>
        </p:txBody>
      </p:sp>
      <p:pic>
        <p:nvPicPr>
          <p:cNvPr id="5" name="Picture 4">
            <a:extLst>
              <a:ext uri="{FF2B5EF4-FFF2-40B4-BE49-F238E27FC236}">
                <a16:creationId xmlns:a16="http://schemas.microsoft.com/office/drawing/2014/main" id="{E479160A-4535-5D19-DC2E-C70B94DEA52A}"/>
              </a:ext>
            </a:extLst>
          </p:cNvPr>
          <p:cNvPicPr>
            <a:picLocks noChangeAspect="1"/>
          </p:cNvPicPr>
          <p:nvPr/>
        </p:nvPicPr>
        <p:blipFill>
          <a:blip r:embed="rId4"/>
          <a:stretch>
            <a:fillRect/>
          </a:stretch>
        </p:blipFill>
        <p:spPr>
          <a:xfrm>
            <a:off x="4127863" y="1446944"/>
            <a:ext cx="4356462" cy="2617255"/>
          </a:xfrm>
          <a:prstGeom prst="rect">
            <a:avLst/>
          </a:prstGeom>
        </p:spPr>
      </p:pic>
    </p:spTree>
    <p:extLst>
      <p:ext uri="{BB962C8B-B14F-4D97-AF65-F5344CB8AC3E}">
        <p14:creationId xmlns:p14="http://schemas.microsoft.com/office/powerpoint/2010/main" val="3179151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BB0A1563-C3D0-69DF-EC40-60166D480FB8}"/>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C1CFDAB0-0B72-5584-6651-133398C50CC0}"/>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C41C1FEE-1E05-24BC-DCCC-8599074CC02F}"/>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AD52EC1C-0CD7-2861-B21E-A331E9EACF2E}"/>
              </a:ext>
            </a:extLst>
          </p:cNvPr>
          <p:cNvSpPr>
            <a:spLocks noGrp="1"/>
          </p:cNvSpPr>
          <p:nvPr>
            <p:ph type="sldNum" idx="12"/>
          </p:nvPr>
        </p:nvSpPr>
        <p:spPr>
          <a:xfrm>
            <a:off x="1632680" y="4574246"/>
            <a:ext cx="213212"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5</a:t>
            </a:fld>
            <a:endParaRPr lang="fr" i="1" dirty="0">
              <a:solidFill>
                <a:srgbClr val="8F6A21"/>
              </a:solidFill>
            </a:endParaRPr>
          </a:p>
        </p:txBody>
      </p:sp>
      <p:sp>
        <p:nvSpPr>
          <p:cNvPr id="6" name="Google Shape;83;p15">
            <a:extLst>
              <a:ext uri="{FF2B5EF4-FFF2-40B4-BE49-F238E27FC236}">
                <a16:creationId xmlns:a16="http://schemas.microsoft.com/office/drawing/2014/main" id="{CDE62CA8-F66C-2529-3566-7D944CD91FF7}"/>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AI Enables Adaptivity in Learning</a:t>
            </a:r>
          </a:p>
        </p:txBody>
      </p:sp>
      <p:sp>
        <p:nvSpPr>
          <p:cNvPr id="7" name="Google Shape;68;p14">
            <a:extLst>
              <a:ext uri="{FF2B5EF4-FFF2-40B4-BE49-F238E27FC236}">
                <a16:creationId xmlns:a16="http://schemas.microsoft.com/office/drawing/2014/main" id="{19569AB0-F9A9-8D72-C94F-FAA2AEF3A220}"/>
              </a:ext>
            </a:extLst>
          </p:cNvPr>
          <p:cNvSpPr txBox="1"/>
          <p:nvPr/>
        </p:nvSpPr>
        <p:spPr>
          <a:xfrm>
            <a:off x="761998" y="1238249"/>
            <a:ext cx="7450185" cy="3034647"/>
          </a:xfrm>
          <a:prstGeom prst="rect">
            <a:avLst/>
          </a:prstGeom>
          <a:noFill/>
          <a:ln>
            <a:noFill/>
          </a:ln>
        </p:spPr>
        <p:txBody>
          <a:bodyPr spcFirstLastPara="1" wrap="square" lIns="91425" tIns="91425" rIns="91425" bIns="91425" anchor="t" anchorCtr="0">
            <a:noAutofit/>
          </a:bodyPr>
          <a:lstStyle/>
          <a:p>
            <a:pPr marL="171450" indent="-171450">
              <a:lnSpc>
                <a:spcPct val="150000"/>
              </a:lnSpc>
              <a:buFont typeface="Wingdings" pitchFamily="2" charset="2"/>
              <a:buChar char="v"/>
            </a:pPr>
            <a:r>
              <a:rPr lang="en-US" sz="1200" dirty="0">
                <a:solidFill>
                  <a:srgbClr val="576182"/>
                </a:solidFill>
                <a:latin typeface="Verdana"/>
                <a:ea typeface="Verdana"/>
                <a:cs typeface="Verdana"/>
              </a:rPr>
              <a:t>Adaptivity has been recognized as a key way in which technology can improve learning.25 AI can be a toolset for improving the adaptivity of Edtech. </a:t>
            </a:r>
          </a:p>
          <a:p>
            <a:pPr marL="171450" indent="-171450">
              <a:lnSpc>
                <a:spcPct val="150000"/>
              </a:lnSpc>
              <a:buFont typeface="Wingdings" pitchFamily="2" charset="2"/>
              <a:buChar char="v"/>
            </a:pPr>
            <a:r>
              <a:rPr lang="en-US" sz="1200" dirty="0">
                <a:solidFill>
                  <a:srgbClr val="576182"/>
                </a:solidFill>
                <a:latin typeface="Verdana"/>
                <a:ea typeface="Verdana"/>
                <a:cs typeface="Verdana"/>
              </a:rPr>
              <a:t>AI may improve a technology’s ability to meet students where they are, build on their strengths, and grow their knowledge and skills. </a:t>
            </a:r>
          </a:p>
          <a:p>
            <a:pPr marL="171450" indent="-171450">
              <a:lnSpc>
                <a:spcPct val="150000"/>
              </a:lnSpc>
              <a:buFont typeface="Wingdings" pitchFamily="2" charset="2"/>
              <a:buChar char="v"/>
            </a:pPr>
            <a:r>
              <a:rPr lang="en-US" sz="1200" dirty="0">
                <a:solidFill>
                  <a:srgbClr val="576182"/>
                </a:solidFill>
                <a:latin typeface="Verdana"/>
                <a:ea typeface="Verdana"/>
                <a:cs typeface="Verdana"/>
              </a:rPr>
              <a:t>And yet, especially with AI, when important parts of human learning are left out of the model or less fully developed, the resulting adaptivity will also be limited, and the resulting supports for learning may be brittle or narrow. </a:t>
            </a:r>
          </a:p>
          <a:p>
            <a:pPr marL="171450" indent="-171450">
              <a:lnSpc>
                <a:spcPct val="150000"/>
              </a:lnSpc>
              <a:buFont typeface="Wingdings" pitchFamily="2" charset="2"/>
              <a:buChar char="v"/>
            </a:pPr>
            <a:endParaRPr lang="en-US" dirty="0"/>
          </a:p>
          <a:p>
            <a:pPr marL="171450" indent="-171450">
              <a:lnSpc>
                <a:spcPct val="150000"/>
              </a:lnSpc>
              <a:buFont typeface="Wingdings" pitchFamily="2" charset="2"/>
              <a:buChar char="v"/>
            </a:pPr>
            <a:endParaRPr lang="en-US" sz="1200" dirty="0">
              <a:solidFill>
                <a:srgbClr val="576182"/>
              </a:solidFill>
              <a:latin typeface="Verdana"/>
              <a:ea typeface="Verdana"/>
              <a:cs typeface="Verdana"/>
            </a:endParaRPr>
          </a:p>
        </p:txBody>
      </p:sp>
      <p:pic>
        <p:nvPicPr>
          <p:cNvPr id="1026" name="Picture 2" descr="AI-Based Adaptive Learning in Education">
            <a:extLst>
              <a:ext uri="{FF2B5EF4-FFF2-40B4-BE49-F238E27FC236}">
                <a16:creationId xmlns:a16="http://schemas.microsoft.com/office/drawing/2014/main" id="{33386051-1B68-5916-E321-A16CE6A37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7727" y="3058892"/>
            <a:ext cx="2804160" cy="1382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1028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1334BE9B-9722-BEF3-6632-D60F5D8AEA36}"/>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2F1BC3C1-B221-B041-9473-083A1A2D971F}"/>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5837B8DF-1B0F-21E3-263B-84C418B02B10}"/>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31A5B9F8-C22A-DB2B-FADD-81E3D0F5BCDC}"/>
              </a:ext>
            </a:extLst>
          </p:cNvPr>
          <p:cNvSpPr>
            <a:spLocks noGrp="1"/>
          </p:cNvSpPr>
          <p:nvPr>
            <p:ph type="sldNum" idx="12"/>
          </p:nvPr>
        </p:nvSpPr>
        <p:spPr>
          <a:xfrm>
            <a:off x="1632680" y="4574246"/>
            <a:ext cx="213212"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6</a:t>
            </a:fld>
            <a:endParaRPr lang="fr" i="1" dirty="0">
              <a:solidFill>
                <a:srgbClr val="8F6A21"/>
              </a:solidFill>
            </a:endParaRPr>
          </a:p>
        </p:txBody>
      </p:sp>
      <p:sp>
        <p:nvSpPr>
          <p:cNvPr id="6" name="Google Shape;83;p15">
            <a:extLst>
              <a:ext uri="{FF2B5EF4-FFF2-40B4-BE49-F238E27FC236}">
                <a16:creationId xmlns:a16="http://schemas.microsoft.com/office/drawing/2014/main" id="{CF918DDB-8985-879F-BDD3-5D31C1F83A7B}"/>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An example: Intelligent Tutoring Systems</a:t>
            </a:r>
          </a:p>
        </p:txBody>
      </p:sp>
      <p:sp>
        <p:nvSpPr>
          <p:cNvPr id="7" name="Google Shape;68;p14">
            <a:extLst>
              <a:ext uri="{FF2B5EF4-FFF2-40B4-BE49-F238E27FC236}">
                <a16:creationId xmlns:a16="http://schemas.microsoft.com/office/drawing/2014/main" id="{EF5C468B-67FF-9AF7-F136-E4F949992FD0}"/>
              </a:ext>
            </a:extLst>
          </p:cNvPr>
          <p:cNvSpPr txBox="1"/>
          <p:nvPr/>
        </p:nvSpPr>
        <p:spPr>
          <a:xfrm>
            <a:off x="761998" y="1238249"/>
            <a:ext cx="7450185" cy="3034647"/>
          </a:xfrm>
          <a:prstGeom prst="rect">
            <a:avLst/>
          </a:prstGeom>
          <a:noFill/>
          <a:ln>
            <a:noFill/>
          </a:ln>
        </p:spPr>
        <p:txBody>
          <a:bodyPr spcFirstLastPara="1" wrap="square" lIns="91425" tIns="91425" rIns="91425" bIns="91425" anchor="t" anchorCtr="0">
            <a:noAutofit/>
          </a:bodyPr>
          <a:lstStyle/>
          <a:p>
            <a:pPr marL="171450" indent="-171450">
              <a:lnSpc>
                <a:spcPct val="150000"/>
              </a:lnSpc>
              <a:buFont typeface="Wingdings" pitchFamily="2" charset="2"/>
              <a:buChar char="v"/>
            </a:pPr>
            <a:r>
              <a:rPr lang="en-US" sz="1200" dirty="0">
                <a:solidFill>
                  <a:srgbClr val="576182"/>
                </a:solidFill>
                <a:latin typeface="Verdana"/>
                <a:ea typeface="Verdana"/>
                <a:cs typeface="Verdana"/>
              </a:rPr>
              <a:t>The Intelligent Tutoring System would observe student problem solving as they work on several tasks and guide them towards a solution.</a:t>
            </a:r>
          </a:p>
          <a:p>
            <a:pPr marL="171450" indent="-171450">
              <a:lnSpc>
                <a:spcPct val="150000"/>
              </a:lnSpc>
              <a:buFont typeface="Wingdings" pitchFamily="2" charset="2"/>
              <a:buChar char="v"/>
            </a:pPr>
            <a:r>
              <a:rPr lang="en-US" sz="1200" dirty="0">
                <a:solidFill>
                  <a:srgbClr val="576182"/>
                </a:solidFill>
                <a:latin typeface="Verdana"/>
                <a:ea typeface="Verdana"/>
                <a:cs typeface="Verdana"/>
              </a:rPr>
              <a:t>By Integrating Teachers in the Loop, ITS might focus on problem solving practice, while teachers work with students in small groups.</a:t>
            </a:r>
          </a:p>
          <a:p>
            <a:pPr marL="171450" indent="-171450">
              <a:lnSpc>
                <a:spcPct val="150000"/>
              </a:lnSpc>
              <a:buFont typeface="Wingdings" pitchFamily="2" charset="2"/>
              <a:buChar char="v"/>
            </a:pPr>
            <a:endParaRPr lang="en-US" dirty="0"/>
          </a:p>
          <a:p>
            <a:pPr marL="171450" indent="-171450">
              <a:lnSpc>
                <a:spcPct val="150000"/>
              </a:lnSpc>
              <a:buFont typeface="Wingdings" pitchFamily="2" charset="2"/>
              <a:buChar char="v"/>
            </a:pPr>
            <a:endParaRPr lang="en-US" sz="1200" dirty="0">
              <a:solidFill>
                <a:srgbClr val="576182"/>
              </a:solidFill>
              <a:latin typeface="Verdana"/>
              <a:ea typeface="Verdana"/>
              <a:cs typeface="Verdana"/>
            </a:endParaRPr>
          </a:p>
        </p:txBody>
      </p:sp>
      <p:pic>
        <p:nvPicPr>
          <p:cNvPr id="3074" name="Picture 2" descr="Artificial Intelligence in Intelligent Tutoring Robots: A Systematic Review  and Design Guidelines">
            <a:extLst>
              <a:ext uri="{FF2B5EF4-FFF2-40B4-BE49-F238E27FC236}">
                <a16:creationId xmlns:a16="http://schemas.microsoft.com/office/drawing/2014/main" id="{6818D468-75DB-B57F-F3F5-A6AC1CC57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7209" y="2501226"/>
            <a:ext cx="3729582" cy="2108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407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994F3E1E-95D1-778F-112F-3DCCEE39C468}"/>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ED6F93F4-5812-03D5-4E2F-063044BC7A2F}"/>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B04089FF-D20A-FE5E-886D-E1EBF203A1D9}"/>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412DFAC1-8BA1-7F38-CC14-B704BCC22275}"/>
              </a:ext>
            </a:extLst>
          </p:cNvPr>
          <p:cNvSpPr>
            <a:spLocks noGrp="1"/>
          </p:cNvSpPr>
          <p:nvPr>
            <p:ph type="sldNum" idx="12"/>
          </p:nvPr>
        </p:nvSpPr>
        <p:spPr>
          <a:xfrm>
            <a:off x="1632680" y="4574246"/>
            <a:ext cx="213212"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7</a:t>
            </a:fld>
            <a:endParaRPr lang="fr" i="1" dirty="0">
              <a:solidFill>
                <a:srgbClr val="8F6A21"/>
              </a:solidFill>
            </a:endParaRPr>
          </a:p>
        </p:txBody>
      </p:sp>
      <p:sp>
        <p:nvSpPr>
          <p:cNvPr id="6" name="Google Shape;83;p15">
            <a:extLst>
              <a:ext uri="{FF2B5EF4-FFF2-40B4-BE49-F238E27FC236}">
                <a16:creationId xmlns:a16="http://schemas.microsoft.com/office/drawing/2014/main" id="{1B71B454-6192-D322-4451-4ED088E2940B}"/>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Centering Educators in Instructional Loops</a:t>
            </a:r>
          </a:p>
        </p:txBody>
      </p:sp>
      <p:sp>
        <p:nvSpPr>
          <p:cNvPr id="7" name="Google Shape;68;p14">
            <a:extLst>
              <a:ext uri="{FF2B5EF4-FFF2-40B4-BE49-F238E27FC236}">
                <a16:creationId xmlns:a16="http://schemas.microsoft.com/office/drawing/2014/main" id="{58E02B67-6EDE-6B58-030F-0ACA85AD4C9C}"/>
              </a:ext>
            </a:extLst>
          </p:cNvPr>
          <p:cNvSpPr txBox="1"/>
          <p:nvPr/>
        </p:nvSpPr>
        <p:spPr>
          <a:xfrm>
            <a:off x="761998" y="1238249"/>
            <a:ext cx="7450185" cy="3034647"/>
          </a:xfrm>
          <a:prstGeom prst="rect">
            <a:avLst/>
          </a:prstGeom>
          <a:noFill/>
          <a:ln>
            <a:noFill/>
          </a:ln>
        </p:spPr>
        <p:txBody>
          <a:bodyPr spcFirstLastPara="1" wrap="square" lIns="91425" tIns="91425" rIns="91425" bIns="91425" anchor="t" anchorCtr="0">
            <a:noAutofit/>
          </a:bodyPr>
          <a:lstStyle/>
          <a:p>
            <a:pPr marL="171450" indent="-171450">
              <a:lnSpc>
                <a:spcPct val="150000"/>
              </a:lnSpc>
              <a:buFont typeface="Wingdings" pitchFamily="2" charset="2"/>
              <a:buChar char="v"/>
            </a:pPr>
            <a:r>
              <a:rPr lang="en-US" sz="1200" dirty="0">
                <a:solidFill>
                  <a:srgbClr val="576182"/>
                </a:solidFill>
                <a:latin typeface="Verdana"/>
                <a:ea typeface="Verdana"/>
                <a:cs typeface="Verdana"/>
              </a:rPr>
              <a:t>To succeed with AI as an enhancement to learning and teaching, we need to always center educators (ACE). </a:t>
            </a:r>
          </a:p>
          <a:p>
            <a:pPr marL="171450" indent="-171450">
              <a:lnSpc>
                <a:spcPct val="150000"/>
              </a:lnSpc>
              <a:buFont typeface="Wingdings" pitchFamily="2" charset="2"/>
              <a:buChar char="v"/>
            </a:pPr>
            <a:endParaRPr lang="en-US" dirty="0"/>
          </a:p>
          <a:p>
            <a:pPr marL="171450" indent="-171450">
              <a:lnSpc>
                <a:spcPct val="150000"/>
              </a:lnSpc>
              <a:buFont typeface="Wingdings" pitchFamily="2" charset="2"/>
              <a:buChar char="v"/>
            </a:pPr>
            <a:endParaRPr lang="en-US" sz="1200" dirty="0">
              <a:solidFill>
                <a:srgbClr val="576182"/>
              </a:solidFill>
              <a:latin typeface="Verdana"/>
              <a:ea typeface="Verdana"/>
              <a:cs typeface="Verdana"/>
            </a:endParaRPr>
          </a:p>
        </p:txBody>
      </p:sp>
      <p:pic>
        <p:nvPicPr>
          <p:cNvPr id="5" name="Picture 4">
            <a:extLst>
              <a:ext uri="{FF2B5EF4-FFF2-40B4-BE49-F238E27FC236}">
                <a16:creationId xmlns:a16="http://schemas.microsoft.com/office/drawing/2014/main" id="{4508B092-C836-EB68-78D3-01EC1750F7A5}"/>
              </a:ext>
            </a:extLst>
          </p:cNvPr>
          <p:cNvPicPr>
            <a:picLocks noChangeAspect="1"/>
          </p:cNvPicPr>
          <p:nvPr/>
        </p:nvPicPr>
        <p:blipFill>
          <a:blip r:embed="rId4"/>
          <a:stretch>
            <a:fillRect/>
          </a:stretch>
        </p:blipFill>
        <p:spPr>
          <a:xfrm>
            <a:off x="3146209" y="1715252"/>
            <a:ext cx="2851582" cy="3034647"/>
          </a:xfrm>
          <a:prstGeom prst="rect">
            <a:avLst/>
          </a:prstGeom>
        </p:spPr>
      </p:pic>
    </p:spTree>
    <p:extLst>
      <p:ext uri="{BB962C8B-B14F-4D97-AF65-F5344CB8AC3E}">
        <p14:creationId xmlns:p14="http://schemas.microsoft.com/office/powerpoint/2010/main" val="39160702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400DD01C-D0CB-3445-4D07-78E66A69144B}"/>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0914BCCF-2254-F9CE-D37B-4309C20CC75C}"/>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5B13807C-806C-2A2D-57B5-42C5785EC737}"/>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F2F6C212-C6A5-7398-C6B2-AFBE7890969E}"/>
              </a:ext>
            </a:extLst>
          </p:cNvPr>
          <p:cNvSpPr>
            <a:spLocks noGrp="1"/>
          </p:cNvSpPr>
          <p:nvPr>
            <p:ph type="sldNum" idx="12"/>
          </p:nvPr>
        </p:nvSpPr>
        <p:spPr>
          <a:xfrm>
            <a:off x="1632680" y="4574246"/>
            <a:ext cx="213212"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8</a:t>
            </a:fld>
            <a:endParaRPr lang="fr" i="1" dirty="0">
              <a:solidFill>
                <a:srgbClr val="8F6A21"/>
              </a:solidFill>
            </a:endParaRPr>
          </a:p>
        </p:txBody>
      </p:sp>
      <p:sp>
        <p:nvSpPr>
          <p:cNvPr id="6" name="Google Shape;83;p15">
            <a:extLst>
              <a:ext uri="{FF2B5EF4-FFF2-40B4-BE49-F238E27FC236}">
                <a16:creationId xmlns:a16="http://schemas.microsoft.com/office/drawing/2014/main" id="{3A63E719-2FC5-3568-1A83-B076828BA595}"/>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Composition of Teachers Working Hours</a:t>
            </a:r>
          </a:p>
        </p:txBody>
      </p:sp>
      <p:sp>
        <p:nvSpPr>
          <p:cNvPr id="7" name="Google Shape;68;p14">
            <a:extLst>
              <a:ext uri="{FF2B5EF4-FFF2-40B4-BE49-F238E27FC236}">
                <a16:creationId xmlns:a16="http://schemas.microsoft.com/office/drawing/2014/main" id="{AF175CA0-D3C5-87EE-3066-BB66BB3FE759}"/>
              </a:ext>
            </a:extLst>
          </p:cNvPr>
          <p:cNvSpPr txBox="1"/>
          <p:nvPr/>
        </p:nvSpPr>
        <p:spPr>
          <a:xfrm>
            <a:off x="761998" y="1238249"/>
            <a:ext cx="7450185" cy="3034647"/>
          </a:xfrm>
          <a:prstGeom prst="rect">
            <a:avLst/>
          </a:prstGeom>
          <a:noFill/>
          <a:ln>
            <a:noFill/>
          </a:ln>
        </p:spPr>
        <p:txBody>
          <a:bodyPr spcFirstLastPara="1" wrap="square" lIns="91425" tIns="91425" rIns="91425" bIns="91425" anchor="t" anchorCtr="0">
            <a:noAutofit/>
          </a:bodyPr>
          <a:lstStyle/>
          <a:p>
            <a:pPr marL="171450" indent="-171450">
              <a:lnSpc>
                <a:spcPct val="150000"/>
              </a:lnSpc>
              <a:buFont typeface="Wingdings" pitchFamily="2" charset="2"/>
              <a:buChar char="v"/>
            </a:pPr>
            <a:endParaRPr lang="en-US" sz="1200" dirty="0">
              <a:solidFill>
                <a:srgbClr val="576182"/>
              </a:solidFill>
              <a:latin typeface="Verdana"/>
              <a:ea typeface="Verdana"/>
              <a:cs typeface="Verdana"/>
            </a:endParaRPr>
          </a:p>
        </p:txBody>
      </p:sp>
      <p:pic>
        <p:nvPicPr>
          <p:cNvPr id="8" name="Picture 7">
            <a:extLst>
              <a:ext uri="{FF2B5EF4-FFF2-40B4-BE49-F238E27FC236}">
                <a16:creationId xmlns:a16="http://schemas.microsoft.com/office/drawing/2014/main" id="{503AD69F-4344-3062-5F42-5030C10CCE07}"/>
              </a:ext>
            </a:extLst>
          </p:cNvPr>
          <p:cNvPicPr>
            <a:picLocks noChangeAspect="1"/>
          </p:cNvPicPr>
          <p:nvPr/>
        </p:nvPicPr>
        <p:blipFill>
          <a:blip r:embed="rId4"/>
          <a:stretch>
            <a:fillRect/>
          </a:stretch>
        </p:blipFill>
        <p:spPr>
          <a:xfrm>
            <a:off x="1550324" y="1313437"/>
            <a:ext cx="6043352" cy="3278736"/>
          </a:xfrm>
          <a:prstGeom prst="rect">
            <a:avLst/>
          </a:prstGeom>
        </p:spPr>
      </p:pic>
    </p:spTree>
    <p:extLst>
      <p:ext uri="{BB962C8B-B14F-4D97-AF65-F5344CB8AC3E}">
        <p14:creationId xmlns:p14="http://schemas.microsoft.com/office/powerpoint/2010/main" val="553627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E2FA9553-5B8F-C839-9C84-8C1EB000FFFE}"/>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4F1A77CC-9935-3D52-B5D1-24DCF42FC22C}"/>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D7558119-70C6-AB91-4881-FF875509F1F1}"/>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404EB637-AB83-9E62-E7B0-04F51A33DA55}"/>
              </a:ext>
            </a:extLst>
          </p:cNvPr>
          <p:cNvSpPr>
            <a:spLocks noGrp="1"/>
          </p:cNvSpPr>
          <p:nvPr>
            <p:ph type="sldNum" idx="12"/>
          </p:nvPr>
        </p:nvSpPr>
        <p:spPr>
          <a:xfrm>
            <a:off x="1632680" y="4574246"/>
            <a:ext cx="213212"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9</a:t>
            </a:fld>
            <a:endParaRPr lang="fr" i="1" dirty="0">
              <a:solidFill>
                <a:srgbClr val="8F6A21"/>
              </a:solidFill>
            </a:endParaRPr>
          </a:p>
        </p:txBody>
      </p:sp>
      <p:sp>
        <p:nvSpPr>
          <p:cNvPr id="6" name="Google Shape;83;p15">
            <a:extLst>
              <a:ext uri="{FF2B5EF4-FFF2-40B4-BE49-F238E27FC236}">
                <a16:creationId xmlns:a16="http://schemas.microsoft.com/office/drawing/2014/main" id="{32A85777-CD99-1240-D0A6-B0F14EFCA853}"/>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Using AI to Improve Teaching Jobs </a:t>
            </a:r>
          </a:p>
        </p:txBody>
      </p:sp>
      <p:sp>
        <p:nvSpPr>
          <p:cNvPr id="7" name="Google Shape;68;p14">
            <a:extLst>
              <a:ext uri="{FF2B5EF4-FFF2-40B4-BE49-F238E27FC236}">
                <a16:creationId xmlns:a16="http://schemas.microsoft.com/office/drawing/2014/main" id="{6A89C61C-AC0D-8458-83AD-89466B87B724}"/>
              </a:ext>
            </a:extLst>
          </p:cNvPr>
          <p:cNvSpPr txBox="1"/>
          <p:nvPr/>
        </p:nvSpPr>
        <p:spPr>
          <a:xfrm>
            <a:off x="761998" y="1238249"/>
            <a:ext cx="7450185" cy="3034647"/>
          </a:xfrm>
          <a:prstGeom prst="rect">
            <a:avLst/>
          </a:prstGeom>
          <a:noFill/>
          <a:ln>
            <a:noFill/>
          </a:ln>
        </p:spPr>
        <p:txBody>
          <a:bodyPr spcFirstLastPara="1" wrap="square" lIns="91425" tIns="91425" rIns="91425" bIns="91425" anchor="t" anchorCtr="0">
            <a:noAutofit/>
          </a:bodyPr>
          <a:lstStyle/>
          <a:p>
            <a:pPr marL="171450" indent="-171450">
              <a:lnSpc>
                <a:spcPct val="150000"/>
              </a:lnSpc>
              <a:buFont typeface="Wingdings" pitchFamily="2" charset="2"/>
              <a:buChar char="v"/>
            </a:pPr>
            <a:r>
              <a:rPr lang="en-US" sz="1200" dirty="0">
                <a:solidFill>
                  <a:srgbClr val="576182"/>
                </a:solidFill>
                <a:latin typeface="Verdana"/>
                <a:ea typeface="Verdana"/>
                <a:cs typeface="Verdana"/>
              </a:rPr>
              <a:t>Handling low-level details to ease teaching burdens and increase focus on students.</a:t>
            </a:r>
          </a:p>
          <a:p>
            <a:pPr marL="171450" indent="-171450">
              <a:lnSpc>
                <a:spcPct val="150000"/>
              </a:lnSpc>
              <a:buFont typeface="Wingdings" pitchFamily="2" charset="2"/>
              <a:buChar char="v"/>
            </a:pPr>
            <a:r>
              <a:rPr lang="en-US" sz="1200" dirty="0">
                <a:solidFill>
                  <a:srgbClr val="576182"/>
                </a:solidFill>
                <a:latin typeface="Verdana"/>
                <a:ea typeface="Verdana"/>
                <a:cs typeface="Verdana"/>
              </a:rPr>
              <a:t>Extending beyond the teacher's availability with their students but continuing to deliver on the teacher’s intent. </a:t>
            </a:r>
          </a:p>
          <a:p>
            <a:pPr marL="171450" indent="-171450">
              <a:lnSpc>
                <a:spcPct val="150000"/>
              </a:lnSpc>
              <a:buFont typeface="Wingdings" pitchFamily="2" charset="2"/>
              <a:buChar char="v"/>
            </a:pPr>
            <a:r>
              <a:rPr lang="en-US" sz="1200" dirty="0">
                <a:solidFill>
                  <a:srgbClr val="576182"/>
                </a:solidFill>
                <a:latin typeface="Verdana"/>
                <a:ea typeface="Verdana"/>
                <a:cs typeface="Verdana"/>
              </a:rPr>
              <a:t>Making teacher professional development more productive and fruitful. </a:t>
            </a:r>
          </a:p>
          <a:p>
            <a:endParaRPr lang="en-US" dirty="0"/>
          </a:p>
        </p:txBody>
      </p:sp>
    </p:spTree>
    <p:extLst>
      <p:ext uri="{BB962C8B-B14F-4D97-AF65-F5344CB8AC3E}">
        <p14:creationId xmlns:p14="http://schemas.microsoft.com/office/powerpoint/2010/main" val="426572044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A2F53A56B5CE34D8FE722A057F39282" ma:contentTypeVersion="10" ma:contentTypeDescription="Crée un document." ma:contentTypeScope="" ma:versionID="b6d5cd0133f2f4ca8cf6dc007f91046c">
  <xsd:schema xmlns:xsd="http://www.w3.org/2001/XMLSchema" xmlns:xs="http://www.w3.org/2001/XMLSchema" xmlns:p="http://schemas.microsoft.com/office/2006/metadata/properties" xmlns:ns2="8331f2a9-3d78-4ed7-90dc-ef191c2dd8da" targetNamespace="http://schemas.microsoft.com/office/2006/metadata/properties" ma:root="true" ma:fieldsID="7ac0b43c4914e9480c755e58291651b3" ns2:_="">
    <xsd:import namespace="8331f2a9-3d78-4ed7-90dc-ef191c2dd8d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31f2a9-3d78-4ed7-90dc-ef191c2dd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EE4604-7B5E-4633-B808-5BE2512D4B9B}">
  <ds:schemaRefs>
    <ds:schemaRef ds:uri="http://schemas.microsoft.com/sharepoint/v3/contenttype/forms"/>
  </ds:schemaRefs>
</ds:datastoreItem>
</file>

<file path=customXml/itemProps2.xml><?xml version="1.0" encoding="utf-8"?>
<ds:datastoreItem xmlns:ds="http://schemas.openxmlformats.org/officeDocument/2006/customXml" ds:itemID="{D1813754-8597-48F1-85B5-8B2D3A8B5E16}">
  <ds:schemaRefs>
    <ds:schemaRef ds:uri="http://purl.org/dc/elements/1.1/"/>
    <ds:schemaRef ds:uri="http://schemas.openxmlformats.org/package/2006/metadata/core-properties"/>
    <ds:schemaRef ds:uri="http://schemas.microsoft.com/office/infopath/2007/PartnerControls"/>
    <ds:schemaRef ds:uri="http://schemas.microsoft.com/office/2006/metadata/properties"/>
    <ds:schemaRef ds:uri="http://purl.org/dc/terms/"/>
    <ds:schemaRef ds:uri="http://www.w3.org/XML/1998/namespace"/>
    <ds:schemaRef ds:uri="http://schemas.microsoft.com/office/2006/documentManagement/types"/>
    <ds:schemaRef ds:uri="8331f2a9-3d78-4ed7-90dc-ef191c2dd8da"/>
    <ds:schemaRef ds:uri="http://purl.org/dc/dcmitype/"/>
  </ds:schemaRefs>
</ds:datastoreItem>
</file>

<file path=customXml/itemProps3.xml><?xml version="1.0" encoding="utf-8"?>
<ds:datastoreItem xmlns:ds="http://schemas.openxmlformats.org/officeDocument/2006/customXml" ds:itemID="{EA00DA6D-A6C5-411C-B31B-4CC4AD4494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31f2a9-3d78-4ed7-90dc-ef191c2dd8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9247</TotalTime>
  <Words>1636</Words>
  <Application>Microsoft Macintosh PowerPoint</Application>
  <PresentationFormat>On-screen Show (16:9)</PresentationFormat>
  <Paragraphs>199</Paragraphs>
  <Slides>30</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FUTURA MEDIUM</vt:lpstr>
      <vt:lpstr>Georgia</vt:lpstr>
      <vt:lpstr>Verdana</vt:lpstr>
      <vt:lpstr>Wingdings</vt:lpstr>
      <vt:lpstr>Simple Light</vt:lpstr>
      <vt:lpstr>Future of 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Titre de présentation</dc:title>
  <dc:creator>Alex Kane</dc:creator>
  <cp:lastModifiedBy>Yasser KHALAFAOUI</cp:lastModifiedBy>
  <cp:revision>33</cp:revision>
  <dcterms:modified xsi:type="dcterms:W3CDTF">2025-10-30T06:27:44Z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0x010100DA2F53A56B5CE34D8FE722A057F39282</vt:lpwstr>
  </property>
</Properties>
</file>